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2_0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72" r:id="rId8"/>
    <p:sldId id="273" r:id="rId9"/>
    <p:sldId id="274" r:id="rId10"/>
    <p:sldId id="259" r:id="rId11"/>
    <p:sldId id="275" r:id="rId12"/>
    <p:sldId id="260" r:id="rId13"/>
    <p:sldId id="269" r:id="rId14"/>
    <p:sldId id="261" r:id="rId15"/>
    <p:sldId id="271" r:id="rId16"/>
    <p:sldId id="262" r:id="rId17"/>
    <p:sldId id="270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6u32F7KHJvT277+CcPbiBENPQ7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F59A8-9C67-E62A-5937-CB838DDCD85C}" name="Mariam El Osri (Districtsschepen)" initials="MEO(" userId="S::Mariam.elosri.districtswerking@antwerpen.be::6b15d225-3514-4a7b-82a7-a459805201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AE2226-34C4-48ED-B7BC-3FBF8315622B}" authorId="{B55F59A8-9C67-E62A-5937-CB838DDCD85C}" created="2023-04-18T06:30:42.8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96" creationId="{00000000-0000-0000-0000-000000000000}"/>
      <ac:txMk cp="15" len="42">
        <ac:context len="242" hash="1055782463"/>
      </ac:txMk>
    </ac:txMkLst>
    <p188:pos x="7979790" y="268197"/>
    <p188:txBody>
      <a:bodyPr/>
      <a:lstStyle/>
      <a:p>
        <a:r>
          <a:rPr lang="nl-BE"/>
          <a:t>Los van wie je bent, hoe je eruit ziet of waar je roots liggen)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2307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19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6c8135b13_1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6c8135b13_1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83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6c8135b13_1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6c8135b13_1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75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14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72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6c8135b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6c8135b1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25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52c74d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52c74d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62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7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6c8135b1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6c8135b1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39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6c8135b1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6c8135b1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07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3227b963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3227b963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79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52c74d2a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52c74d2a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30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6c8135b13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6c8135b13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3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8B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rgerhout.b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1225" y="2081425"/>
            <a:ext cx="9001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nl-BE" sz="5400" b="1" dirty="0"/>
              <a:t>Wijklabo 3:</a:t>
            </a:r>
            <a:br>
              <a:rPr lang="nl-BE" sz="5400" b="1" dirty="0"/>
            </a:br>
            <a:endParaRPr sz="5400" b="1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 dirty="0">
                <a:solidFill>
                  <a:schemeClr val="dk1"/>
                </a:solidFill>
              </a:rPr>
              <a:t>september 2022  - juni 2023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4EAE6-BC9B-4C48-8AAE-025FB01A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8" y="-2497869"/>
            <a:ext cx="3981157" cy="518152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A6251C-3B6D-4CE0-ABE4-2DA9B199A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nl-BE" dirty="0"/>
          </a:p>
        </p:txBody>
      </p:sp>
      <p:pic>
        <p:nvPicPr>
          <p:cNvPr id="5" name="Afbeelding 4" descr="Afbeelding met tekst, gebouw, grond, buiten&#10;&#10;Automatisch gegenereerde beschrijving">
            <a:extLst>
              <a:ext uri="{FF2B5EF4-FFF2-40B4-BE49-F238E27FC236}">
                <a16:creationId xmlns:a16="http://schemas.microsoft.com/office/drawing/2014/main" id="{9CE1B078-CA4D-4339-B88C-41AD3555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0368"/>
            <a:ext cx="4423508" cy="33176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252C2F-2409-4670-86D3-61838EE9B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70724"/>
            <a:ext cx="4572000" cy="6928724"/>
          </a:xfrm>
          <a:prstGeom prst="rect">
            <a:avLst/>
          </a:prstGeom>
        </p:spPr>
      </p:pic>
      <p:pic>
        <p:nvPicPr>
          <p:cNvPr id="1026" name="Picture 2" descr="Kan een afbeelding zijn van 6 mensen, fiets en straat">
            <a:extLst>
              <a:ext uri="{FF2B5EF4-FFF2-40B4-BE49-F238E27FC236}">
                <a16:creationId xmlns:a16="http://schemas.microsoft.com/office/drawing/2014/main" id="{856BD1A3-69A4-4170-9FC2-F022597E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37"/>
            <a:ext cx="4423509" cy="33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7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6c8135b13_1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6320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Waar is het district voor bevoegd? </a:t>
            </a:r>
            <a:endParaRPr dirty="0"/>
          </a:p>
        </p:txBody>
      </p:sp>
      <p:sp>
        <p:nvSpPr>
          <p:cNvPr id="115" name="Google Shape;115;gf6c8135b13_1_15"/>
          <p:cNvSpPr txBox="1"/>
          <p:nvPr/>
        </p:nvSpPr>
        <p:spPr>
          <a:xfrm>
            <a:off x="284550" y="1042512"/>
            <a:ext cx="8574900" cy="5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lokale straten en pleinen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lokale parken en groenaanplantingen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lokale feestelijkheden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lokale markten en foren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lokaal cultuurbeleid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lokaal jeugdbeleid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lokaal sportbeleid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lokaal seniorenbeleid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lokale communicatie en promotie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lokale inspraak en participatie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BE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lokale socioculturele verenigingen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3503E-5D1D-45F0-AB35-E629FB65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doet het district al?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12F3E-B8C4-4821-922C-55E748930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nl-BE" dirty="0">
              <a:hlinkClick r:id="rId2"/>
            </a:endParaRPr>
          </a:p>
          <a:p>
            <a:pPr marL="114300" indent="0" algn="ctr">
              <a:buNone/>
            </a:pPr>
            <a:endParaRPr lang="nl-BE" dirty="0">
              <a:hlinkClick r:id="rId2"/>
            </a:endParaRPr>
          </a:p>
          <a:p>
            <a:pPr marL="114300" indent="0" algn="ctr">
              <a:buNone/>
            </a:pPr>
            <a:endParaRPr lang="nl-BE" dirty="0">
              <a:hlinkClick r:id="rId2"/>
            </a:endParaRPr>
          </a:p>
          <a:p>
            <a:pPr marL="114300" indent="0" algn="ctr">
              <a:buNone/>
            </a:pPr>
            <a:r>
              <a:rPr lang="nl-BE" sz="4000" dirty="0">
                <a:hlinkClick r:id="rId2"/>
              </a:rPr>
              <a:t>www.borgerhout.be</a:t>
            </a:r>
            <a:endParaRPr lang="nl-BE" sz="4000" dirty="0"/>
          </a:p>
          <a:p>
            <a:pPr marL="11430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68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3227b9631_0_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err="1"/>
              <a:t>Moorkenswijk</a:t>
            </a:r>
            <a:r>
              <a:rPr lang="nl-BE" dirty="0"/>
              <a:t>: modulaire </a:t>
            </a:r>
            <a:r>
              <a:rPr lang="nl-BE" dirty="0" err="1"/>
              <a:t>parklets</a:t>
            </a:r>
            <a:endParaRPr dirty="0"/>
          </a:p>
        </p:txBody>
      </p:sp>
      <p:pic>
        <p:nvPicPr>
          <p:cNvPr id="121" name="Google Shape;121;gf3227b9631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430" y="2425800"/>
            <a:ext cx="3882821" cy="28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f3227b9631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700" y="2425788"/>
            <a:ext cx="4500099" cy="286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bouw, buiten, persoon, grond&#10;&#10;Automatisch gegenereerde beschrijving">
            <a:extLst>
              <a:ext uri="{FF2B5EF4-FFF2-40B4-BE49-F238E27FC236}">
                <a16:creationId xmlns:a16="http://schemas.microsoft.com/office/drawing/2014/main" id="{4C7BD3FA-106C-4EF1-8FE0-18FD2656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7" y="219959"/>
            <a:ext cx="4329985" cy="2886656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A0650CF-124D-4419-B2CE-B52180E0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7" y="3281144"/>
            <a:ext cx="4329986" cy="3323603"/>
          </a:xfrm>
          <a:prstGeom prst="rect">
            <a:avLst/>
          </a:prstGeom>
        </p:spPr>
      </p:pic>
      <p:pic>
        <p:nvPicPr>
          <p:cNvPr id="11" name="Afbeelding 10" descr="Afbeelding met gebouw, buiten, persoon, mensen&#10;&#10;Automatisch gegenereerde beschrijving">
            <a:extLst>
              <a:ext uri="{FF2B5EF4-FFF2-40B4-BE49-F238E27FC236}">
                <a16:creationId xmlns:a16="http://schemas.microsoft.com/office/drawing/2014/main" id="{35ADF57C-5B61-4097-8CDF-E36D525E6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84" y="596559"/>
            <a:ext cx="4026877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52c74d2ab_1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Verloop</a:t>
            </a:r>
            <a:endParaRPr/>
          </a:p>
        </p:txBody>
      </p:sp>
      <p:grpSp>
        <p:nvGrpSpPr>
          <p:cNvPr id="128" name="Google Shape;128;gf52c74d2ab_1_0"/>
          <p:cNvGrpSpPr/>
          <p:nvPr/>
        </p:nvGrpSpPr>
        <p:grpSpPr>
          <a:xfrm>
            <a:off x="-61234" y="2571761"/>
            <a:ext cx="2326604" cy="2609908"/>
            <a:chOff x="571536" y="1957150"/>
            <a:chExt cx="1755000" cy="1897977"/>
          </a:xfrm>
        </p:grpSpPr>
        <p:sp>
          <p:nvSpPr>
            <p:cNvPr id="129" name="Google Shape;129;gf52c74d2ab_1_0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30" name="Google Shape;130;gf52c74d2ab_1_0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 b="1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sep</a:t>
              </a:r>
              <a:endParaRPr sz="1600" b="1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gf52c74d2ab_1_0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Voorbereiding/</a:t>
              </a:r>
              <a:br>
                <a:rPr lang="nl-BE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nl-BE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Communicatie </a:t>
              </a:r>
              <a:endParaRPr sz="16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gf52c74d2ab_1_0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Samen met buurtbewoners aanpak uitwerken</a:t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gf52c74d2ab_1_0"/>
          <p:cNvGrpSpPr/>
          <p:nvPr/>
        </p:nvGrpSpPr>
        <p:grpSpPr>
          <a:xfrm>
            <a:off x="2191890" y="2571758"/>
            <a:ext cx="2326602" cy="2609908"/>
            <a:chOff x="2699423" y="1957150"/>
            <a:chExt cx="1709103" cy="1897977"/>
          </a:xfrm>
        </p:grpSpPr>
        <p:sp>
          <p:nvSpPr>
            <p:cNvPr id="134" name="Google Shape;134;gf52c74d2ab_1_0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35" name="Google Shape;135;gf52c74d2ab_1_0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Inspraak</a:t>
              </a:r>
              <a:endParaRPr sz="16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gf52c74d2ab_1_0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Behoeften en noden inventariseren </a:t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gf52c74d2ab_1_0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 b="1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jan </a:t>
              </a:r>
              <a:endParaRPr sz="1600" b="1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gf52c74d2ab_1_0"/>
          <p:cNvGrpSpPr/>
          <p:nvPr/>
        </p:nvGrpSpPr>
        <p:grpSpPr>
          <a:xfrm>
            <a:off x="4518490" y="2571851"/>
            <a:ext cx="2326605" cy="2609716"/>
            <a:chOff x="4781408" y="1957150"/>
            <a:chExt cx="1709106" cy="1897975"/>
          </a:xfrm>
        </p:grpSpPr>
        <p:sp>
          <p:nvSpPr>
            <p:cNvPr id="139" name="Google Shape;139;gf52c74d2ab_1_0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40" name="Google Shape;140;gf52c74d2ab_1_0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16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Wijklabo 1</a:t>
              </a:r>
              <a:endParaRPr sz="16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gf52c74d2ab_1_0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Ideeën uitwerken tot voorstellen </a:t>
              </a:r>
              <a:endPara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gf52c74d2ab_1_0"/>
            <p:cNvSpPr txBox="1"/>
            <p:nvPr/>
          </p:nvSpPr>
          <p:spPr>
            <a:xfrm>
              <a:off x="5338952" y="2118331"/>
              <a:ext cx="5943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 b="1" dirty="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maart</a:t>
              </a:r>
              <a:endParaRPr sz="1600" b="1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" name="Google Shape;143;gf52c74d2ab_1_0"/>
          <p:cNvGrpSpPr/>
          <p:nvPr/>
        </p:nvGrpSpPr>
        <p:grpSpPr>
          <a:xfrm>
            <a:off x="6772147" y="2571755"/>
            <a:ext cx="2265611" cy="2609908"/>
            <a:chOff x="6863386" y="1957150"/>
            <a:chExt cx="1709121" cy="1897977"/>
          </a:xfrm>
        </p:grpSpPr>
        <p:sp>
          <p:nvSpPr>
            <p:cNvPr id="144" name="Google Shape;144;gf52c74d2ab_1_0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45" name="Google Shape;145;gf52c74d2ab_1_0"/>
            <p:cNvSpPr txBox="1"/>
            <p:nvPr/>
          </p:nvSpPr>
          <p:spPr>
            <a:xfrm>
              <a:off x="6863407" y="2660932"/>
              <a:ext cx="1709100" cy="45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16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Beslissende  bewonersbijeenkomst</a:t>
              </a:r>
              <a:endParaRPr sz="16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gf52c74d2ab_1_0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Samen tot een gedragen beslissing komen</a:t>
              </a:r>
              <a:endPara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gf52c74d2ab_1_0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mei</a:t>
              </a:r>
              <a:endParaRPr sz="16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6c8135b13_1_89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Talenten voor een succesvol wijklabo</a:t>
            </a:r>
            <a:endParaRPr/>
          </a:p>
        </p:txBody>
      </p:sp>
      <p:sp>
        <p:nvSpPr>
          <p:cNvPr id="153" name="Google Shape;153;gf6c8135b13_1_8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Mails, berichten, …  verspreiden aan mijn contacten</a:t>
            </a:r>
            <a:endParaRPr sz="2500" dirty="0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Folders in mijn straat te bussen / affiche hangen</a:t>
            </a:r>
            <a:endParaRPr sz="2500" dirty="0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In mijn straat/buurt van deur tot deur te gaan</a:t>
            </a:r>
            <a:endParaRPr sz="2500" dirty="0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Ideeën verzamelen bij mijn buren/buurt</a:t>
            </a:r>
            <a:endParaRPr sz="2500" dirty="0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Ideeën verzamelen op een infopunt </a:t>
            </a:r>
            <a:endParaRPr sz="2500" dirty="0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Ideeën verzamelen bij doelgroepen/verenigingen</a:t>
            </a:r>
            <a:endParaRPr sz="2500" dirty="0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Ideeën verwerken </a:t>
            </a:r>
            <a:endParaRPr sz="2500" dirty="0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Mee na te denken over de aanpak van het wijklabo</a:t>
            </a:r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Char char="■"/>
            </a:pPr>
            <a:r>
              <a:rPr lang="nl-BE" sz="2500" dirty="0"/>
              <a:t>… </a:t>
            </a:r>
            <a:endParaRPr sz="2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6c8135b13_1_8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Volgende stap</a:t>
            </a:r>
            <a:endParaRPr/>
          </a:p>
        </p:txBody>
      </p:sp>
      <p:sp>
        <p:nvSpPr>
          <p:cNvPr id="159" name="Google Shape;159;gf6c8135b13_1_863"/>
          <p:cNvSpPr txBox="1">
            <a:spLocks noGrp="1"/>
          </p:cNvSpPr>
          <p:nvPr>
            <p:ph type="body" idx="1"/>
          </p:nvPr>
        </p:nvSpPr>
        <p:spPr>
          <a:xfrm>
            <a:off x="2339346" y="1660667"/>
            <a:ext cx="6804654" cy="49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4400" b="1" dirty="0"/>
              <a:t>28 september – 20u – Pleinhuis Zermatt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dirty="0"/>
              <a:t>Eerste samenkomst om wijklabo te organiseren (regiegroep)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2800" dirty="0"/>
              <a:t>- Afspraken samenwerking</a:t>
            </a:r>
            <a:endParaRPr sz="2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2800" dirty="0"/>
              <a:t>- Bepalen aanpak inspraak</a:t>
            </a:r>
            <a:endParaRPr sz="2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2800" dirty="0"/>
              <a:t>- Uitwerken communicatie</a:t>
            </a:r>
            <a:endParaRPr sz="2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160" name="Google Shape;160;gf6c8135b13_1_863"/>
          <p:cNvGrpSpPr/>
          <p:nvPr/>
        </p:nvGrpSpPr>
        <p:grpSpPr>
          <a:xfrm>
            <a:off x="-61234" y="2571761"/>
            <a:ext cx="2326604" cy="2609908"/>
            <a:chOff x="571536" y="1957150"/>
            <a:chExt cx="1755000" cy="1897977"/>
          </a:xfrm>
        </p:grpSpPr>
        <p:sp>
          <p:nvSpPr>
            <p:cNvPr id="161" name="Google Shape;161;gf6c8135b13_1_863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2" name="Google Shape;162;gf6c8135b13_1_863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 b="1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sep</a:t>
              </a:r>
              <a:endParaRPr sz="1600" b="1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gf6c8135b13_1_863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Voorbereiding/</a:t>
              </a:r>
              <a:br>
                <a:rPr lang="nl-BE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nl-BE" sz="16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Communicatie </a:t>
              </a:r>
              <a:endParaRPr sz="16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gf6c8135b13_1_863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l-BE" sz="16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Samen met buurtbewoners aanpak uitwerken</a:t>
              </a:r>
              <a:endParaRPr sz="16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6c8135b13_1_8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VRAGEN?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Samen aan de slag! </a:t>
            </a: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sz="2800" dirty="0"/>
              <a:t>Hoe gaan we/jullie zoveel mogelijk mensen bereiken?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 sz="2800" dirty="0"/>
              <a:t>    Nele 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sz="2800" dirty="0"/>
              <a:t>Waarom zou jij mee willen helpen aan het Wijklabo? </a:t>
            </a:r>
            <a:endParaRPr sz="2800"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 sz="2800" dirty="0"/>
              <a:t>	Robby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BE" sz="2800" dirty="0"/>
              <a:t>Welke organisaties, verenigingen, clubs, ... in  jouw wijk kunnen we mee betrekken? 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 sz="2800" dirty="0"/>
              <a:t>    Stephanie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ijl&#10;&#10;Automatisch gegenereerde beschrijving">
            <a:extLst>
              <a:ext uri="{FF2B5EF4-FFF2-40B4-BE49-F238E27FC236}">
                <a16:creationId xmlns:a16="http://schemas.microsoft.com/office/drawing/2014/main" id="{F31259FC-2197-4DD3-8679-6EDB2C103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15" y="0"/>
            <a:ext cx="66255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1515976"/>
            <a:ext cx="3971299" cy="425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52c74d2ab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Waarom een Wijklabo?</a:t>
            </a:r>
            <a:endParaRPr/>
          </a:p>
        </p:txBody>
      </p:sp>
      <p:sp>
        <p:nvSpPr>
          <p:cNvPr id="96" name="Google Shape;96;gf52c74d2ab_0_0"/>
          <p:cNvSpPr txBox="1">
            <a:spLocks noGrp="1"/>
          </p:cNvSpPr>
          <p:nvPr>
            <p:ph type="body" idx="1"/>
          </p:nvPr>
        </p:nvSpPr>
        <p:spPr>
          <a:xfrm>
            <a:off x="457200" y="2069650"/>
            <a:ext cx="8229600" cy="4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BE" sz="2800" dirty="0"/>
              <a:t>Alle bewoners (jong/oud, man/vrouw, van hier/van overal) kans geven om mee de wijk te maken</a:t>
            </a: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BE" sz="2800" dirty="0"/>
              <a:t>Betrokkenheid en inzicht in de wijk verhogen</a:t>
            </a: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BE" sz="2800" dirty="0"/>
              <a:t>Ontmoeting en samenwerking stimuleren </a:t>
            </a:r>
            <a:endParaRPr sz="2800" strike="sngStrike" dirty="0"/>
          </a:p>
          <a:p>
            <a:pPr marL="3429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BE" sz="2800" dirty="0"/>
              <a:t>Een of meerdere voorstellen realiseren die de buurt beter maken</a:t>
            </a:r>
            <a:endParaRPr sz="2800" strike="sngStrike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8C8AB-9D64-5225-D44D-5642C6E4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Wijklabo: waarom?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0A413D-A127-692C-B0C8-B00B67A7018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BE" sz="2400" b="1" dirty="0"/>
              <a:t>Alle</a:t>
            </a:r>
            <a:r>
              <a:rPr lang="nl-BE" sz="2400" dirty="0"/>
              <a:t> bewoners kans geven om mee de wijk te maken.</a:t>
            </a:r>
          </a:p>
          <a:p>
            <a:r>
              <a:rPr lang="nl-BE" sz="2400" dirty="0">
                <a:effectLst/>
                <a:latin typeface="Segoe UI" panose="020B0502040204020203" pitchFamily="34" charset="0"/>
              </a:rPr>
              <a:t>Los van </a:t>
            </a:r>
            <a:r>
              <a:rPr lang="nl-BE" sz="2400" b="1" dirty="0">
                <a:effectLst/>
                <a:latin typeface="Segoe UI" panose="020B0502040204020203" pitchFamily="34" charset="0"/>
              </a:rPr>
              <a:t>wie je bent</a:t>
            </a:r>
            <a:r>
              <a:rPr lang="nl-BE" sz="2400" dirty="0">
                <a:effectLst/>
                <a:latin typeface="Segoe UI" panose="020B0502040204020203" pitchFamily="34" charset="0"/>
              </a:rPr>
              <a:t>, hoe je </a:t>
            </a:r>
            <a:r>
              <a:rPr lang="nl-BE" sz="2400" b="1" dirty="0">
                <a:effectLst/>
                <a:latin typeface="Segoe UI" panose="020B0502040204020203" pitchFamily="34" charset="0"/>
              </a:rPr>
              <a:t>eruit ziet </a:t>
            </a:r>
            <a:r>
              <a:rPr lang="nl-BE" sz="2400" dirty="0">
                <a:effectLst/>
                <a:latin typeface="Segoe UI" panose="020B0502040204020203" pitchFamily="34" charset="0"/>
              </a:rPr>
              <a:t>of waar je </a:t>
            </a:r>
            <a:r>
              <a:rPr lang="nl-BE" sz="2400" b="1" dirty="0" err="1">
                <a:effectLst/>
                <a:latin typeface="Segoe UI" panose="020B0502040204020203" pitchFamily="34" charset="0"/>
              </a:rPr>
              <a:t>roots</a:t>
            </a:r>
            <a:r>
              <a:rPr lang="nl-BE" sz="2400" dirty="0">
                <a:effectLst/>
                <a:latin typeface="Segoe UI" panose="020B0502040204020203" pitchFamily="34" charset="0"/>
              </a:rPr>
              <a:t> liggen.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BE" sz="2400" b="1" dirty="0"/>
              <a:t>Ontmoeting en samenwerking </a:t>
            </a:r>
            <a:r>
              <a:rPr lang="nl-BE" sz="2400" dirty="0"/>
              <a:t>stimuleren </a:t>
            </a:r>
            <a:endParaRPr lang="nl-BE" sz="2400" strike="sngStrike" dirty="0"/>
          </a:p>
          <a:p>
            <a:pPr marL="50800" indent="0">
              <a:buNone/>
            </a:pPr>
            <a:r>
              <a:rPr lang="nl-BE" sz="1800" dirty="0">
                <a:effectLst/>
                <a:latin typeface="Segoe UI" panose="020B0502040204020203" pitchFamily="34" charset="0"/>
              </a:rPr>
              <a:t>	</a:t>
            </a:r>
          </a:p>
          <a:p>
            <a:endParaRPr lang="nl-BE" dirty="0"/>
          </a:p>
        </p:txBody>
      </p:sp>
      <p:pic>
        <p:nvPicPr>
          <p:cNvPr id="1030" name="Picture 6" descr="Betrokkenheid vergroten? 8 technieken voor leiders - Dudok Consulting">
            <a:extLst>
              <a:ext uri="{FF2B5EF4-FFF2-40B4-BE49-F238E27FC236}">
                <a16:creationId xmlns:a16="http://schemas.microsoft.com/office/drawing/2014/main" id="{58A66397-8662-88A2-E96C-E7C6EC3E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3" y="2120106"/>
            <a:ext cx="3544478" cy="23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3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7897C6-0C12-FACF-E9D3-7C4ACCF21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2800" b="1" dirty="0"/>
          </a:p>
          <a:p>
            <a:r>
              <a:rPr lang="nl-BE" sz="2800" b="1" dirty="0"/>
              <a:t>Betrokkenheid en inzicht</a:t>
            </a:r>
            <a:r>
              <a:rPr lang="nl-BE" sz="2800" dirty="0"/>
              <a:t> in de wijk verhogen</a:t>
            </a:r>
          </a:p>
          <a:p>
            <a:r>
              <a:rPr lang="nl-BE" sz="2800" b="1" dirty="0"/>
              <a:t>Een of meerdere </a:t>
            </a:r>
            <a:r>
              <a:rPr lang="nl-BE" sz="2800" dirty="0"/>
              <a:t>voorstellen realiseren die de buurt beter maken.</a:t>
            </a:r>
            <a:endParaRPr lang="nl-BE" sz="2800" strike="sngStrike" dirty="0"/>
          </a:p>
          <a:p>
            <a:pPr marL="50800" indent="0">
              <a:buNone/>
            </a:pPr>
            <a:endParaRPr lang="nl-BE" dirty="0"/>
          </a:p>
        </p:txBody>
      </p:sp>
      <p:pic>
        <p:nvPicPr>
          <p:cNvPr id="2056" name="Picture 8" descr="Citaten over ideeën | Spirituele teksten – blog van Pentagram boekwinkel">
            <a:extLst>
              <a:ext uri="{FF2B5EF4-FFF2-40B4-BE49-F238E27FC236}">
                <a16:creationId xmlns:a16="http://schemas.microsoft.com/office/drawing/2014/main" id="{29799254-6ECA-C241-DD5B-F0BF1E0F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84" y="2205830"/>
            <a:ext cx="3421929" cy="21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0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88140-947A-46C8-C537-D95D6FCD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een wijklabo?</a:t>
            </a:r>
          </a:p>
        </p:txBody>
      </p:sp>
      <p:pic>
        <p:nvPicPr>
          <p:cNvPr id="3074" name="Picture 2" descr="Een impactvolle dialoog voeren: zeggen wat je echt denkt en voelt">
            <a:extLst>
              <a:ext uri="{FF2B5EF4-FFF2-40B4-BE49-F238E27FC236}">
                <a16:creationId xmlns:a16="http://schemas.microsoft.com/office/drawing/2014/main" id="{FEB02B34-366C-412A-4A87-980272A3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91" y="3139733"/>
            <a:ext cx="2936940" cy="16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8416AB-7C60-D7FA-D6F9-261E37D24E7A}"/>
              </a:ext>
            </a:extLst>
          </p:cNvPr>
          <p:cNvSpPr txBox="1"/>
          <p:nvPr/>
        </p:nvSpPr>
        <p:spPr>
          <a:xfrm>
            <a:off x="457200" y="1847654"/>
            <a:ext cx="42279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560"/>
              </a:spcBef>
              <a:spcAft>
                <a:spcPts val="0"/>
              </a:spcAft>
              <a:buSzPts val="2800"/>
            </a:pPr>
            <a:r>
              <a:rPr lang="nl-BE" sz="2800" dirty="0"/>
              <a:t>Dialoog tussen bewoners over de wijk.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881BD3F-4E2C-B822-863F-1EF5E7033ADF}"/>
              </a:ext>
            </a:extLst>
          </p:cNvPr>
          <p:cNvSpPr txBox="1"/>
          <p:nvPr/>
        </p:nvSpPr>
        <p:spPr>
          <a:xfrm>
            <a:off x="5184742" y="3277468"/>
            <a:ext cx="374244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sz="1400" dirty="0"/>
          </a:p>
          <a:p>
            <a:pPr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nl-BE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BE" sz="1400" dirty="0"/>
          </a:p>
          <a:p>
            <a:pPr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nl-BE" sz="2800" dirty="0"/>
              <a:t>Samen bepalen van uitdagingen voor de wijk </a:t>
            </a:r>
          </a:p>
        </p:txBody>
      </p:sp>
      <p:pic>
        <p:nvPicPr>
          <p:cNvPr id="3076" name="Picture 4" descr="Knopen doorhakken.. Keuzes maken en uitdagingen aangaan! - Zinvol Reizen">
            <a:extLst>
              <a:ext uri="{FF2B5EF4-FFF2-40B4-BE49-F238E27FC236}">
                <a16:creationId xmlns:a16="http://schemas.microsoft.com/office/drawing/2014/main" id="{69AD47BE-18B8-791A-62C6-734E5E6B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11" y="1929843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6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Wat is een Wijklabo? 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BE" sz="2800" dirty="0"/>
              <a:t>€100.000 voor elke wijk om een of meerdere projecten</a:t>
            </a:r>
            <a:endParaRPr sz="2800" dirty="0"/>
          </a:p>
          <a:p>
            <a:pPr marL="742950" lvl="1" indent="-330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nl-BE" sz="2500" dirty="0"/>
              <a:t>voor en door de wijk, </a:t>
            </a:r>
            <a:endParaRPr sz="2500" dirty="0"/>
          </a:p>
          <a:p>
            <a:pPr marL="742950" lvl="1" indent="-330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nl-BE" sz="2500" dirty="0"/>
              <a:t>door zoveel mogelijk wijkbewoners gedragen </a:t>
            </a:r>
            <a:endParaRPr sz="2500" dirty="0"/>
          </a:p>
          <a:p>
            <a:pPr marL="742950" lvl="1" indent="-330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nl-BE" sz="2500" dirty="0"/>
              <a:t>bewoners nemen de beslissingen (geen concurrentie)</a:t>
            </a:r>
            <a:endParaRPr sz="2500" dirty="0"/>
          </a:p>
        </p:txBody>
      </p:sp>
      <p:pic>
        <p:nvPicPr>
          <p:cNvPr id="5122" name="Picture 2" descr="1.308.596 foto's en beelden met Euro - Getty Images">
            <a:extLst>
              <a:ext uri="{FF2B5EF4-FFF2-40B4-BE49-F238E27FC236}">
                <a16:creationId xmlns:a16="http://schemas.microsoft.com/office/drawing/2014/main" id="{C96AE7A6-E5C4-9F39-8ECE-466A3739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62" y="43830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46F518-D58E-8667-6560-98BC1B2B9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800" dirty="0"/>
              <a:t>Het district ondersteunt en adviseert over haalbaarheid/aanpak uitwerking project(en)</a:t>
            </a:r>
          </a:p>
          <a:p>
            <a:endParaRPr lang="nl-BE" dirty="0"/>
          </a:p>
        </p:txBody>
      </p:sp>
      <p:pic>
        <p:nvPicPr>
          <p:cNvPr id="4100" name="Picture 4" descr="Ondersteuning Van Advies Met Groene Wegwijzer Voor Pijlen Stock Foto -  Image of steun, pool: 184690380">
            <a:extLst>
              <a:ext uri="{FF2B5EF4-FFF2-40B4-BE49-F238E27FC236}">
                <a16:creationId xmlns:a16="http://schemas.microsoft.com/office/drawing/2014/main" id="{A29C562C-2B1D-BA36-07D6-FAF4DB94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69" y="3863181"/>
            <a:ext cx="3298744" cy="22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0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f6c8135b13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00" y="3919261"/>
            <a:ext cx="3369651" cy="252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f6c8135b13_1_5"/>
          <p:cNvPicPr preferRelativeResize="0"/>
          <p:nvPr/>
        </p:nvPicPr>
        <p:blipFill rotWithShape="1">
          <a:blip r:embed="rId4">
            <a:alphaModFix/>
          </a:blip>
          <a:srcRect t="23607" b="-2063"/>
          <a:stretch/>
        </p:blipFill>
        <p:spPr>
          <a:xfrm>
            <a:off x="438800" y="325925"/>
            <a:ext cx="3369650" cy="340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f6c8135b13_1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175" y="325925"/>
            <a:ext cx="4590436" cy="61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0ed11a-4aed-44a2-95f0-8eb196c0fbf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D6086CB7E154FB89DB43509186267" ma:contentTypeVersion="10" ma:contentTypeDescription="Een nieuw document maken." ma:contentTypeScope="" ma:versionID="444672e0b47279de9aa53d772482668b">
  <xsd:schema xmlns:xsd="http://www.w3.org/2001/XMLSchema" xmlns:xs="http://www.w3.org/2001/XMLSchema" xmlns:p="http://schemas.microsoft.com/office/2006/metadata/properties" xmlns:ns2="390ed11a-4aed-44a2-95f0-8eb196c0fbf8" xmlns:ns3="dd27f848-06c9-4b48-9078-dd2be8c6686c" targetNamespace="http://schemas.microsoft.com/office/2006/metadata/properties" ma:root="true" ma:fieldsID="dc9d6646241b8384c3d037ae2d886e16" ns2:_="" ns3:_="">
    <xsd:import namespace="390ed11a-4aed-44a2-95f0-8eb196c0fbf8"/>
    <xsd:import namespace="dd27f848-06c9-4b48-9078-dd2be8c66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ed11a-4aed-44a2-95f0-8eb196c0f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fbf98b99-9d14-4bb7-a80a-a68d0d5b2d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7f848-06c9-4b48-9078-dd2be8c668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B0C491-BDC6-47C7-ADCE-B9FDC5D7993A}">
  <ds:schemaRefs>
    <ds:schemaRef ds:uri="http://schemas.microsoft.com/office/2006/metadata/properties"/>
    <ds:schemaRef ds:uri="http://schemas.microsoft.com/office/infopath/2007/PartnerControls"/>
    <ds:schemaRef ds:uri="390ed11a-4aed-44a2-95f0-8eb196c0fbf8"/>
  </ds:schemaRefs>
</ds:datastoreItem>
</file>

<file path=customXml/itemProps2.xml><?xml version="1.0" encoding="utf-8"?>
<ds:datastoreItem xmlns:ds="http://schemas.openxmlformats.org/officeDocument/2006/customXml" ds:itemID="{823F39FE-86B3-4B0F-99E3-EA5DE0A18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18AEF-B44A-48F5-B4B1-58954016E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0ed11a-4aed-44a2-95f0-8eb196c0fbf8"/>
    <ds:schemaRef ds:uri="dd27f848-06c9-4b48-9078-dd2be8c66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420</Words>
  <Application>Microsoft Office PowerPoint</Application>
  <PresentationFormat>Diavoorstelling (4:3)</PresentationFormat>
  <Paragraphs>89</Paragraphs>
  <Slides>20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Wijklabo 3: </vt:lpstr>
      <vt:lpstr>PowerPoint-presentatie</vt:lpstr>
      <vt:lpstr>Waarom een Wijklabo?</vt:lpstr>
      <vt:lpstr>Wijklabo: waarom?</vt:lpstr>
      <vt:lpstr>PowerPoint-presentatie</vt:lpstr>
      <vt:lpstr>Wat is een wijklabo?</vt:lpstr>
      <vt:lpstr>Wat is een Wijklabo? </vt:lpstr>
      <vt:lpstr>PowerPoint-presentatie</vt:lpstr>
      <vt:lpstr>PowerPoint-presentatie</vt:lpstr>
      <vt:lpstr>PowerPoint-presentatie</vt:lpstr>
      <vt:lpstr>Waar is het district voor bevoegd? </vt:lpstr>
      <vt:lpstr>Wat doet het district al? </vt:lpstr>
      <vt:lpstr>Moorkenswijk: modulaire parklets</vt:lpstr>
      <vt:lpstr>PowerPoint-presentatie</vt:lpstr>
      <vt:lpstr>Verloop</vt:lpstr>
      <vt:lpstr>Talenten voor een succesvol wijklabo</vt:lpstr>
      <vt:lpstr>Volgende stap</vt:lpstr>
      <vt:lpstr>VRAGEN? </vt:lpstr>
      <vt:lpstr>Samen aan de slag!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Wijklabo 2: van de Tuinwijk tot De Schans</dc:title>
  <dc:creator>Nele Taminau</dc:creator>
  <cp:lastModifiedBy>Nele Taminau</cp:lastModifiedBy>
  <cp:revision>8</cp:revision>
  <dcterms:created xsi:type="dcterms:W3CDTF">2019-11-11T22:00:03Z</dcterms:created>
  <dcterms:modified xsi:type="dcterms:W3CDTF">2023-04-27T10:30:09Z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0x0101008D0D6086CB7E154FB89DB43509186267</vt:lpwstr>
  </property>
  <property fmtid="{D5CDD505-2E9C-101B-9397-08002B2CF9AE}" pid="3" name="Order">
    <vt:r8>421800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