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2" r:id="rId3"/>
    <p:sldId id="301" r:id="rId4"/>
    <p:sldId id="303" r:id="rId5"/>
    <p:sldId id="305" r:id="rId6"/>
    <p:sldId id="307" r:id="rId7"/>
    <p:sldId id="306" r:id="rId8"/>
    <p:sldId id="309" r:id="rId9"/>
    <p:sldId id="313" r:id="rId10"/>
    <p:sldId id="317" r:id="rId11"/>
    <p:sldId id="311" r:id="rId12"/>
    <p:sldId id="314" r:id="rId13"/>
    <p:sldId id="315" r:id="rId14"/>
    <p:sldId id="316" r:id="rId15"/>
    <p:sldId id="308" r:id="rId16"/>
    <p:sldId id="318" r:id="rId17"/>
    <p:sldId id="319" r:id="rId18"/>
    <p:sldId id="320" r:id="rId19"/>
    <p:sldId id="321" r:id="rId20"/>
    <p:sldId id="310" r:id="rId21"/>
    <p:sldId id="326" r:id="rId22"/>
    <p:sldId id="325" r:id="rId23"/>
    <p:sldId id="324" r:id="rId24"/>
  </p:sldIdLst>
  <p:sldSz cx="9144000" cy="6858000" type="screen4x3"/>
  <p:notesSz cx="6742113" cy="98726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87" autoAdjust="0"/>
  </p:normalViewPr>
  <p:slideViewPr>
    <p:cSldViewPr>
      <p:cViewPr>
        <p:scale>
          <a:sx n="80" d="100"/>
          <a:sy n="80" d="100"/>
        </p:scale>
        <p:origin x="-834" y="-588"/>
      </p:cViewPr>
      <p:guideLst>
        <p:guide orient="horz" pos="1888"/>
        <p:guide pos="3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18971" y="1"/>
            <a:ext cx="2921582" cy="493633"/>
          </a:xfrm>
          <a:prstGeom prst="rect">
            <a:avLst/>
          </a:prstGeom>
        </p:spPr>
        <p:txBody>
          <a:bodyPr vert="horz" lIns="91440" tIns="45720" rIns="91440" bIns="45720" rtlCol="0"/>
          <a:lstStyle>
            <a:lvl1pPr algn="r">
              <a:defRPr sz="1200"/>
            </a:lvl1pPr>
          </a:lstStyle>
          <a:p>
            <a:fld id="{21BF29DD-1081-4232-B274-4D5D2263E649}" type="datetimeFigureOut">
              <a:rPr lang="nl-BE" smtClean="0"/>
              <a:t>19/11/2014</a:t>
            </a:fld>
            <a:endParaRPr lang="nl-BE"/>
          </a:p>
        </p:txBody>
      </p:sp>
      <p:sp>
        <p:nvSpPr>
          <p:cNvPr id="4" name="Tijdelijke aanduiding voor voettekst 3"/>
          <p:cNvSpPr>
            <a:spLocks noGrp="1"/>
          </p:cNvSpPr>
          <p:nvPr>
            <p:ph type="ftr" sz="quarter" idx="2"/>
          </p:nvPr>
        </p:nvSpPr>
        <p:spPr>
          <a:xfrm>
            <a:off x="0" y="9377317"/>
            <a:ext cx="2921582" cy="493633"/>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18971" y="9377317"/>
            <a:ext cx="2921582" cy="493633"/>
          </a:xfrm>
          <a:prstGeom prst="rect">
            <a:avLst/>
          </a:prstGeom>
        </p:spPr>
        <p:txBody>
          <a:bodyPr vert="horz" lIns="91440" tIns="45720" rIns="91440" bIns="45720" rtlCol="0" anchor="b"/>
          <a:lstStyle>
            <a:lvl1pPr algn="r">
              <a:defRPr sz="1200"/>
            </a:lvl1pPr>
          </a:lstStyle>
          <a:p>
            <a:fld id="{6D092FDE-3EC3-4142-9DDE-CFCB9C50C5E8}" type="slidenum">
              <a:rPr lang="nl-BE" smtClean="0"/>
              <a:t>‹nr.›</a:t>
            </a:fld>
            <a:endParaRPr lang="nl-BE"/>
          </a:p>
        </p:txBody>
      </p:sp>
    </p:spTree>
    <p:extLst>
      <p:ext uri="{BB962C8B-B14F-4D97-AF65-F5344CB8AC3E}">
        <p14:creationId xmlns:p14="http://schemas.microsoft.com/office/powerpoint/2010/main" val="4030130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18971" y="1"/>
            <a:ext cx="2921582" cy="493633"/>
          </a:xfrm>
          <a:prstGeom prst="rect">
            <a:avLst/>
          </a:prstGeom>
        </p:spPr>
        <p:txBody>
          <a:bodyPr vert="horz" lIns="91440" tIns="45720" rIns="91440" bIns="45720" rtlCol="0"/>
          <a:lstStyle>
            <a:lvl1pPr algn="r">
              <a:defRPr sz="1200"/>
            </a:lvl1pPr>
          </a:lstStyle>
          <a:p>
            <a:fld id="{8B7FBDF9-A3BD-4A36-82EF-AB1937F10E09}" type="datetimeFigureOut">
              <a:rPr lang="nl-BE" smtClean="0"/>
              <a:t>19/11/2014</a:t>
            </a:fld>
            <a:endParaRPr lang="nl-BE"/>
          </a:p>
        </p:txBody>
      </p:sp>
      <p:sp>
        <p:nvSpPr>
          <p:cNvPr id="4" name="Tijdelijke aanduiding voor dia-afbeelding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377317"/>
            <a:ext cx="2921582" cy="493633"/>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18971" y="9377317"/>
            <a:ext cx="2921582" cy="493633"/>
          </a:xfrm>
          <a:prstGeom prst="rect">
            <a:avLst/>
          </a:prstGeom>
        </p:spPr>
        <p:txBody>
          <a:bodyPr vert="horz" lIns="91440" tIns="45720" rIns="91440" bIns="45720" rtlCol="0" anchor="b"/>
          <a:lstStyle>
            <a:lvl1pPr algn="r">
              <a:defRPr sz="1200"/>
            </a:lvl1pPr>
          </a:lstStyle>
          <a:p>
            <a:fld id="{44C4027B-CEE8-4443-8FF7-6904C8DD9FC5}" type="slidenum">
              <a:rPr lang="nl-BE" smtClean="0"/>
              <a:t>‹nr.›</a:t>
            </a:fld>
            <a:endParaRPr lang="nl-BE"/>
          </a:p>
        </p:txBody>
      </p:sp>
    </p:spTree>
    <p:extLst>
      <p:ext uri="{BB962C8B-B14F-4D97-AF65-F5344CB8AC3E}">
        <p14:creationId xmlns:p14="http://schemas.microsoft.com/office/powerpoint/2010/main" val="190780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2</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11</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12</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13</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14</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15</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16</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17</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18</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19</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20</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3</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21</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22</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23</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4</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5</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6</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7</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8</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9</a:t>
            </a:fld>
            <a:endParaRPr lang="nl-BE"/>
          </a:p>
        </p:txBody>
      </p:sp>
    </p:spTree>
    <p:extLst>
      <p:ext uri="{BB962C8B-B14F-4D97-AF65-F5344CB8AC3E}">
        <p14:creationId xmlns:p14="http://schemas.microsoft.com/office/powerpoint/2010/main" val="329451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44C4027B-CEE8-4443-8FF7-6904C8DD9FC5}" type="slidenum">
              <a:rPr lang="nl-BE" smtClean="0"/>
              <a:t>10</a:t>
            </a:fld>
            <a:endParaRPr lang="nl-BE"/>
          </a:p>
        </p:txBody>
      </p:sp>
    </p:spTree>
    <p:extLst>
      <p:ext uri="{BB962C8B-B14F-4D97-AF65-F5344CB8AC3E}">
        <p14:creationId xmlns:p14="http://schemas.microsoft.com/office/powerpoint/2010/main" val="3294513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857224" y="3000372"/>
            <a:ext cx="1571636" cy="263526"/>
          </a:xfrm>
          <a:prstGeom prst="rect">
            <a:avLst/>
          </a:prstGeom>
        </p:spPr>
        <p:txBody>
          <a:bodyPr anchor="t" anchorCtr="0">
            <a:noAutofit/>
          </a:bodyPr>
          <a:lstStyle>
            <a:lvl1pPr marL="0" indent="0" algn="l">
              <a:buNone/>
              <a:defRPr sz="16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25.10.2011</a:t>
            </a:r>
            <a:endParaRPr lang="nl-BE" dirty="0"/>
          </a:p>
        </p:txBody>
      </p:sp>
      <p:sp>
        <p:nvSpPr>
          <p:cNvPr id="13" name="Tijdelijke aanduiding voor tekst 12"/>
          <p:cNvSpPr>
            <a:spLocks noGrp="1"/>
          </p:cNvSpPr>
          <p:nvPr>
            <p:ph type="body" sz="quarter" idx="10" hasCustomPrompt="1"/>
          </p:nvPr>
        </p:nvSpPr>
        <p:spPr>
          <a:xfrm>
            <a:off x="2164680" y="3006138"/>
            <a:ext cx="6336409" cy="708613"/>
          </a:xfrm>
          <a:prstGeom prst="rect">
            <a:avLst/>
          </a:prstGeom>
        </p:spPr>
        <p:txBody>
          <a:bodyPr/>
          <a:lstStyle>
            <a:lvl1pPr>
              <a:buNone/>
              <a:defRPr sz="1600" baseline="0">
                <a:latin typeface="Arial" pitchFamily="34" charset="0"/>
                <a:cs typeface="Arial" pitchFamily="34" charset="0"/>
              </a:defRPr>
            </a:lvl1pPr>
          </a:lstStyle>
          <a:p>
            <a:pPr lvl="0"/>
            <a:r>
              <a:rPr lang="nl-NL" dirty="0" smtClean="0"/>
              <a:t>ONDERTITEL PRESENTATIE IN KAPITALEN = </a:t>
            </a:r>
            <a:r>
              <a:rPr lang="nl-NL" dirty="0" err="1" smtClean="0"/>
              <a:t>Arial</a:t>
            </a:r>
            <a:r>
              <a:rPr lang="nl-NL" dirty="0" smtClean="0"/>
              <a:t> 16</a:t>
            </a:r>
            <a:endParaRPr lang="nl-BE" dirty="0"/>
          </a:p>
        </p:txBody>
      </p:sp>
      <p:sp>
        <p:nvSpPr>
          <p:cNvPr id="18" name="Tijdelijke aanduiding voor tekst 17"/>
          <p:cNvSpPr>
            <a:spLocks noGrp="1"/>
          </p:cNvSpPr>
          <p:nvPr>
            <p:ph type="body" sz="quarter" idx="11" hasCustomPrompt="1"/>
          </p:nvPr>
        </p:nvSpPr>
        <p:spPr>
          <a:xfrm>
            <a:off x="857224" y="1142984"/>
            <a:ext cx="7643866" cy="1711330"/>
          </a:xfrm>
          <a:prstGeom prst="rect">
            <a:avLst/>
          </a:prstGeom>
        </p:spPr>
        <p:txBody>
          <a:bodyPr anchor="b" anchorCtr="0"/>
          <a:lstStyle>
            <a:lvl1pPr marL="0" indent="0">
              <a:buNone/>
              <a:defRPr sz="4800" baseline="0">
                <a:solidFill>
                  <a:schemeClr val="tx1">
                    <a:lumMod val="65000"/>
                    <a:lumOff val="35000"/>
                  </a:schemeClr>
                </a:solidFill>
                <a:latin typeface="Arial" pitchFamily="34" charset="0"/>
                <a:cs typeface="Arial" pitchFamily="34" charset="0"/>
              </a:defRPr>
            </a:lvl1pPr>
          </a:lstStyle>
          <a:p>
            <a:pPr lvl="0"/>
            <a:r>
              <a:rPr lang="nl-BE" dirty="0" smtClean="0"/>
              <a:t>Titel Presentatie = </a:t>
            </a:r>
            <a:r>
              <a:rPr lang="nl-BE" dirty="0" err="1" smtClean="0"/>
              <a:t>Arial</a:t>
            </a:r>
            <a:r>
              <a:rPr lang="nl-BE" dirty="0" smtClean="0"/>
              <a:t> 48 </a:t>
            </a:r>
            <a:endParaRPr lang="nl-BE" dirty="0"/>
          </a:p>
        </p:txBody>
      </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0732" y="5800054"/>
            <a:ext cx="1061864" cy="106186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itel + doorlopende tekst">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457200" y="1600201"/>
            <a:ext cx="8229600" cy="3971940"/>
          </a:xfrm>
          <a:prstGeom prst="rect">
            <a:avLst/>
          </a:prstGeom>
        </p:spPr>
        <p:txBody>
          <a:bodyPr>
            <a:noAutofit/>
          </a:bodyPr>
          <a:lstStyle>
            <a:lvl1pPr marL="0" indent="0">
              <a:buFont typeface="Arial" pitchFamily="34" charset="0"/>
              <a:buNone/>
              <a:defRPr sz="2800" baseline="0">
                <a:latin typeface="Arial" pitchFamily="34" charset="0"/>
                <a:cs typeface="Arial" pitchFamily="34" charset="0"/>
              </a:defRPr>
            </a:lvl1pPr>
            <a:lvl2pPr marL="648000" indent="-252000">
              <a:buFont typeface="Arial" pitchFamily="34" charset="0"/>
              <a:buChar char="•"/>
              <a:defRPr sz="2000" b="0" i="1">
                <a:solidFill>
                  <a:schemeClr val="tx1">
                    <a:lumMod val="75000"/>
                    <a:lumOff val="25000"/>
                  </a:schemeClr>
                </a:solidFill>
                <a:latin typeface="Arial" pitchFamily="34" charset="0"/>
                <a:cs typeface="Arial" pitchFamily="34" charset="0"/>
              </a:defRPr>
            </a:lvl2pPr>
            <a:lvl3pPr marL="900000">
              <a:buFont typeface="Calibri" pitchFamily="34" charset="0"/>
              <a:buChar char="–"/>
              <a:defRPr sz="1600" baseline="0">
                <a:latin typeface="Arial" pitchFamily="34" charset="0"/>
                <a:cs typeface="Arial" pitchFamily="34" charset="0"/>
              </a:defRPr>
            </a:lvl3pPr>
          </a:lstStyle>
          <a:p>
            <a:pPr lvl="0"/>
            <a:r>
              <a:rPr lang="nl-NL" dirty="0" smtClean="0"/>
              <a:t>Doorlopende tekst = </a:t>
            </a:r>
            <a:r>
              <a:rPr lang="nl-NL" dirty="0" err="1" smtClean="0"/>
              <a:t>Arial</a:t>
            </a:r>
            <a:r>
              <a:rPr lang="nl-NL" dirty="0" smtClean="0"/>
              <a:t> 28</a:t>
            </a:r>
          </a:p>
        </p:txBody>
      </p:sp>
      <p:sp>
        <p:nvSpPr>
          <p:cNvPr id="7" name="Ondertitel 2"/>
          <p:cNvSpPr txBox="1">
            <a:spLocks/>
          </p:cNvSpPr>
          <p:nvPr userDrawn="1"/>
        </p:nvSpPr>
        <p:spPr>
          <a:xfrm>
            <a:off x="428596" y="500042"/>
            <a:ext cx="8215370" cy="928718"/>
          </a:xfrm>
          <a:prstGeom prst="rect">
            <a:avLst/>
          </a:prstGeom>
        </p:spPr>
        <p:txBody>
          <a:bodyPr vert="horz" lIns="91440" tIns="45720" rIns="91440" bIns="45720" rtlCol="0" anchor="b" anchorCtr="0">
            <a:noAutofit/>
          </a:bodyPr>
          <a:lstStyle>
            <a:lvl1pPr marL="0" indent="0" algn="l">
              <a:buNone/>
              <a:defRPr sz="16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BE" sz="4000" b="0" i="0" u="none" strike="noStrike" kern="1200" cap="none" spc="0" normalizeH="0" baseline="0" noProof="0" dirty="0" smtClean="0">
              <a:ln>
                <a:noFill/>
              </a:ln>
              <a:solidFill>
                <a:schemeClr val="tx1">
                  <a:lumMod val="75000"/>
                  <a:lumOff val="25000"/>
                </a:schemeClr>
              </a:solidFill>
              <a:effectLst/>
              <a:uLnTx/>
              <a:uFillTx/>
              <a:latin typeface="Arial" pitchFamily="34" charset="0"/>
              <a:ea typeface="+mn-ea"/>
              <a:cs typeface="Arial" pitchFamily="34" charset="0"/>
            </a:endParaRPr>
          </a:p>
        </p:txBody>
      </p:sp>
      <p:pic>
        <p:nvPicPr>
          <p:cNvPr id="1026" name="e210f6be-07be-42ae-a946-d2ee92205db4" descr="0118BBA8-492D-4D45-8F49-72B88C9A24A7@stad"/>
          <p:cNvPicPr>
            <a:picLocks noChangeAspect="1" noChangeArrowheads="1"/>
          </p:cNvPicPr>
          <p:nvPr userDrawn="1"/>
        </p:nvPicPr>
        <p:blipFill>
          <a:blip r:embed="rId2" cstate="print"/>
          <a:srcRect/>
          <a:stretch>
            <a:fillRect/>
          </a:stretch>
        </p:blipFill>
        <p:spPr bwMode="auto">
          <a:xfrm>
            <a:off x="8001024" y="6143644"/>
            <a:ext cx="968598" cy="571504"/>
          </a:xfrm>
          <a:prstGeom prst="rect">
            <a:avLst/>
          </a:prstGeom>
          <a:noFill/>
          <a:ln w="9525">
            <a:noFill/>
            <a:miter lim="800000"/>
            <a:headEnd/>
            <a:tailEnd/>
          </a:ln>
        </p:spPr>
      </p:pic>
      <p:sp>
        <p:nvSpPr>
          <p:cNvPr id="11" name="Tijdelijke aanduiding voor tekst 10"/>
          <p:cNvSpPr>
            <a:spLocks noGrp="1"/>
          </p:cNvSpPr>
          <p:nvPr>
            <p:ph type="body" sz="quarter" idx="10" hasCustomPrompt="1"/>
          </p:nvPr>
        </p:nvSpPr>
        <p:spPr>
          <a:xfrm>
            <a:off x="428596" y="357188"/>
            <a:ext cx="8286808" cy="1071548"/>
          </a:xfrm>
          <a:prstGeom prst="rect">
            <a:avLst/>
          </a:prstGeom>
          <a:noFill/>
        </p:spPr>
        <p:txBody>
          <a:bodyPr anchor="b" anchorCtr="0"/>
          <a:lstStyle>
            <a:lvl1pPr marL="0" indent="0">
              <a:buNone/>
              <a:defRPr sz="4000" baseline="0">
                <a:solidFill>
                  <a:schemeClr val="tx1">
                    <a:lumMod val="65000"/>
                    <a:lumOff val="35000"/>
                  </a:schemeClr>
                </a:solidFill>
                <a:latin typeface="Arial" pitchFamily="34" charset="0"/>
                <a:cs typeface="Arial" pitchFamily="34" charset="0"/>
              </a:defRPr>
            </a:lvl1pPr>
          </a:lstStyle>
          <a:p>
            <a:pPr lvl="0"/>
            <a:r>
              <a:rPr lang="nl-BE" dirty="0" smtClean="0"/>
              <a:t>Titel Hoofdstuk = </a:t>
            </a:r>
            <a:r>
              <a:rPr lang="nl-BE" dirty="0" err="1" smtClean="0"/>
              <a:t>Arial</a:t>
            </a:r>
            <a:r>
              <a:rPr lang="nl-BE" dirty="0" smtClean="0"/>
              <a:t> 40</a:t>
            </a:r>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 + bullets">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457200" y="1600201"/>
            <a:ext cx="8229600" cy="3971940"/>
          </a:xfrm>
          <a:prstGeom prst="rect">
            <a:avLst/>
          </a:prstGeom>
        </p:spPr>
        <p:txBody>
          <a:bodyPr>
            <a:noAutofit/>
          </a:bodyPr>
          <a:lstStyle>
            <a:lvl1pPr marL="360000" indent="-360000">
              <a:buFont typeface="Arial" pitchFamily="34" charset="0"/>
              <a:buChar char="–"/>
              <a:defRPr sz="2800" baseline="0">
                <a:latin typeface="Arial" pitchFamily="34" charset="0"/>
                <a:cs typeface="Arial" pitchFamily="34" charset="0"/>
              </a:defRPr>
            </a:lvl1pPr>
            <a:lvl2pPr marL="648000" indent="-252000">
              <a:buFont typeface="Arial" pitchFamily="34" charset="0"/>
              <a:buChar char="•"/>
              <a:defRPr sz="2000" b="0" i="1">
                <a:solidFill>
                  <a:schemeClr val="tx1">
                    <a:lumMod val="75000"/>
                    <a:lumOff val="25000"/>
                  </a:schemeClr>
                </a:solidFill>
                <a:latin typeface="Arial" pitchFamily="34" charset="0"/>
                <a:cs typeface="Arial" pitchFamily="34" charset="0"/>
              </a:defRPr>
            </a:lvl2pPr>
            <a:lvl3pPr marL="900000">
              <a:buFont typeface="Calibri" pitchFamily="34" charset="0"/>
              <a:buChar char="–"/>
              <a:defRPr sz="1600" baseline="0">
                <a:latin typeface="Arial" pitchFamily="34" charset="0"/>
                <a:cs typeface="Arial" pitchFamily="34" charset="0"/>
              </a:defRPr>
            </a:lvl3pPr>
          </a:lstStyle>
          <a:p>
            <a:pPr lvl="0"/>
            <a:r>
              <a:rPr lang="nl-NL" dirty="0" smtClean="0"/>
              <a:t>Eerste niveau = </a:t>
            </a:r>
            <a:r>
              <a:rPr lang="nl-NL" dirty="0" err="1" smtClean="0"/>
              <a:t>Arial</a:t>
            </a:r>
            <a:r>
              <a:rPr lang="nl-NL" dirty="0" smtClean="0"/>
              <a:t> 28</a:t>
            </a:r>
          </a:p>
          <a:p>
            <a:pPr lvl="1"/>
            <a:r>
              <a:rPr lang="nl-NL" dirty="0" smtClean="0"/>
              <a:t>Tweede niveau = </a:t>
            </a:r>
            <a:r>
              <a:rPr lang="nl-NL" dirty="0" err="1" smtClean="0"/>
              <a:t>Arial</a:t>
            </a:r>
            <a:r>
              <a:rPr lang="nl-NL" dirty="0" smtClean="0"/>
              <a:t> 20</a:t>
            </a:r>
          </a:p>
          <a:p>
            <a:pPr lvl="1"/>
            <a:r>
              <a:rPr lang="nl-NL" dirty="0" smtClean="0"/>
              <a:t>Tweede niveau = </a:t>
            </a:r>
            <a:r>
              <a:rPr lang="nl-NL" dirty="0" err="1" smtClean="0"/>
              <a:t>Arial</a:t>
            </a:r>
            <a:r>
              <a:rPr lang="nl-NL" dirty="0" smtClean="0"/>
              <a:t> 20</a:t>
            </a:r>
          </a:p>
          <a:p>
            <a:pPr lvl="2"/>
            <a:r>
              <a:rPr lang="nl-NL" dirty="0" smtClean="0"/>
              <a:t>Derde niveau = </a:t>
            </a:r>
            <a:r>
              <a:rPr lang="nl-NL" dirty="0" err="1" smtClean="0"/>
              <a:t>Arial</a:t>
            </a:r>
            <a:r>
              <a:rPr lang="nl-NL" dirty="0" smtClean="0"/>
              <a:t> 16</a:t>
            </a:r>
          </a:p>
          <a:p>
            <a:pPr lvl="2"/>
            <a:r>
              <a:rPr lang="nl-NL" dirty="0" smtClean="0"/>
              <a:t>Derde niveau = </a:t>
            </a:r>
            <a:r>
              <a:rPr lang="nl-NL" dirty="0" err="1" smtClean="0"/>
              <a:t>Arial</a:t>
            </a:r>
            <a:r>
              <a:rPr lang="nl-NL" dirty="0" smtClean="0"/>
              <a:t> 16</a:t>
            </a:r>
          </a:p>
          <a:p>
            <a:pPr lvl="2"/>
            <a:r>
              <a:rPr lang="nl-NL" dirty="0" smtClean="0"/>
              <a:t>Derde niveau = </a:t>
            </a:r>
            <a:r>
              <a:rPr lang="nl-NL" dirty="0" err="1" smtClean="0"/>
              <a:t>Arial</a:t>
            </a:r>
            <a:r>
              <a:rPr lang="nl-NL" dirty="0" smtClean="0"/>
              <a:t> 16</a:t>
            </a:r>
          </a:p>
        </p:txBody>
      </p:sp>
      <p:pic>
        <p:nvPicPr>
          <p:cNvPr id="1026" name="e210f6be-07be-42ae-a946-d2ee92205db4" descr="0118BBA8-492D-4D45-8F49-72B88C9A24A7@stad"/>
          <p:cNvPicPr>
            <a:picLocks noChangeAspect="1" noChangeArrowheads="1"/>
          </p:cNvPicPr>
          <p:nvPr userDrawn="1"/>
        </p:nvPicPr>
        <p:blipFill>
          <a:blip r:embed="rId2" cstate="print"/>
          <a:srcRect/>
          <a:stretch>
            <a:fillRect/>
          </a:stretch>
        </p:blipFill>
        <p:spPr bwMode="auto">
          <a:xfrm>
            <a:off x="8001024" y="6143644"/>
            <a:ext cx="968598" cy="571504"/>
          </a:xfrm>
          <a:prstGeom prst="rect">
            <a:avLst/>
          </a:prstGeom>
          <a:noFill/>
          <a:ln w="9525">
            <a:noFill/>
            <a:miter lim="800000"/>
            <a:headEnd/>
            <a:tailEnd/>
          </a:ln>
        </p:spPr>
      </p:pic>
      <p:sp>
        <p:nvSpPr>
          <p:cNvPr id="5" name="Tijdelijke aanduiding voor tekst 10"/>
          <p:cNvSpPr>
            <a:spLocks noGrp="1"/>
          </p:cNvSpPr>
          <p:nvPr>
            <p:ph type="body" sz="quarter" idx="10" hasCustomPrompt="1"/>
          </p:nvPr>
        </p:nvSpPr>
        <p:spPr>
          <a:xfrm>
            <a:off x="428596" y="357188"/>
            <a:ext cx="8286808" cy="1071548"/>
          </a:xfrm>
          <a:prstGeom prst="rect">
            <a:avLst/>
          </a:prstGeom>
          <a:noFill/>
        </p:spPr>
        <p:txBody>
          <a:bodyPr anchor="b" anchorCtr="0"/>
          <a:lstStyle>
            <a:lvl1pPr marL="0" indent="0">
              <a:buNone/>
              <a:defRPr sz="4000" baseline="0">
                <a:solidFill>
                  <a:schemeClr val="tx1">
                    <a:lumMod val="65000"/>
                    <a:lumOff val="35000"/>
                  </a:schemeClr>
                </a:solidFill>
                <a:latin typeface="Arial" pitchFamily="34" charset="0"/>
                <a:cs typeface="Arial" pitchFamily="34" charset="0"/>
              </a:defRPr>
            </a:lvl1pPr>
          </a:lstStyle>
          <a:p>
            <a:pPr lvl="0"/>
            <a:r>
              <a:rPr lang="nl-BE" dirty="0" smtClean="0"/>
              <a:t>Titel Hoofdstuk = </a:t>
            </a:r>
            <a:r>
              <a:rPr lang="nl-BE" dirty="0" err="1" smtClean="0"/>
              <a:t>Arial</a:t>
            </a:r>
            <a:r>
              <a:rPr lang="nl-BE" dirty="0" smtClean="0"/>
              <a:t> 40</a:t>
            </a:r>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el + 2*bullets">
    <p:spTree>
      <p:nvGrpSpPr>
        <p:cNvPr id="1" name=""/>
        <p:cNvGrpSpPr/>
        <p:nvPr/>
      </p:nvGrpSpPr>
      <p:grpSpPr>
        <a:xfrm>
          <a:off x="0" y="0"/>
          <a:ext cx="0" cy="0"/>
          <a:chOff x="0" y="0"/>
          <a:chExt cx="0" cy="0"/>
        </a:xfrm>
      </p:grpSpPr>
      <p:sp>
        <p:nvSpPr>
          <p:cNvPr id="3" name="Tijdelijke aanduiding voor inhoud 2"/>
          <p:cNvSpPr>
            <a:spLocks noGrp="1"/>
          </p:cNvSpPr>
          <p:nvPr>
            <p:ph sz="half" idx="1" hasCustomPrompt="1"/>
          </p:nvPr>
        </p:nvSpPr>
        <p:spPr>
          <a:xfrm>
            <a:off x="457200" y="1600201"/>
            <a:ext cx="4038600" cy="4043378"/>
          </a:xfrm>
          <a:prstGeom prst="rect">
            <a:avLst/>
          </a:prstGeom>
        </p:spPr>
        <p:txBody>
          <a:bodyPr>
            <a:noAutofit/>
          </a:bodyPr>
          <a:lstStyle>
            <a:lvl1pPr marL="180000" indent="-180000">
              <a:defRPr sz="2400">
                <a:latin typeface="Arial" pitchFamily="34" charset="0"/>
                <a:cs typeface="Arial" pitchFamily="34" charset="0"/>
              </a:defRPr>
            </a:lvl1pPr>
            <a:lvl2pPr marL="540000">
              <a:defRPr sz="2000" i="1">
                <a:solidFill>
                  <a:schemeClr val="tx1">
                    <a:lumMod val="75000"/>
                    <a:lumOff val="25000"/>
                  </a:schemeClr>
                </a:solidFill>
              </a:defRPr>
            </a:lvl2pPr>
            <a:lvl3pPr marL="828000" indent="-252000">
              <a:defRPr sz="1600"/>
            </a:lvl3pPr>
            <a:lvl4pPr>
              <a:defRPr sz="1800"/>
            </a:lvl4pPr>
            <a:lvl5pPr>
              <a:defRPr sz="1800"/>
            </a:lvl5pPr>
            <a:lvl6pPr>
              <a:defRPr sz="1800"/>
            </a:lvl6pPr>
            <a:lvl7pPr>
              <a:defRPr sz="1800"/>
            </a:lvl7pPr>
            <a:lvl8pPr>
              <a:defRPr sz="1800"/>
            </a:lvl8pPr>
            <a:lvl9pPr>
              <a:defRPr sz="1800"/>
            </a:lvl9pPr>
          </a:lstStyle>
          <a:p>
            <a:pPr lvl="0"/>
            <a:r>
              <a:rPr lang="nl-NL" dirty="0" smtClean="0"/>
              <a:t>Eerste niveau = </a:t>
            </a:r>
            <a:r>
              <a:rPr lang="nl-NL" dirty="0" err="1" smtClean="0"/>
              <a:t>Arial</a:t>
            </a:r>
            <a:r>
              <a:rPr lang="nl-NL" dirty="0" smtClean="0"/>
              <a:t> 24</a:t>
            </a:r>
          </a:p>
          <a:p>
            <a:pPr lvl="1"/>
            <a:r>
              <a:rPr lang="nl-NL" dirty="0" smtClean="0"/>
              <a:t>Tweede niveau = </a:t>
            </a:r>
            <a:r>
              <a:rPr lang="nl-NL" dirty="0" err="1" smtClean="0"/>
              <a:t>Arial</a:t>
            </a:r>
            <a:r>
              <a:rPr lang="nl-NL" dirty="0" smtClean="0"/>
              <a:t> 20</a:t>
            </a:r>
          </a:p>
          <a:p>
            <a:pPr lvl="1"/>
            <a:r>
              <a:rPr lang="nl-NL" dirty="0" smtClean="0"/>
              <a:t>Tweede niveau = </a:t>
            </a:r>
            <a:r>
              <a:rPr lang="nl-NL" dirty="0" err="1" smtClean="0"/>
              <a:t>Arial</a:t>
            </a:r>
            <a:r>
              <a:rPr lang="nl-NL" dirty="0" smtClean="0"/>
              <a:t> 20</a:t>
            </a:r>
          </a:p>
          <a:p>
            <a:pPr lvl="2"/>
            <a:r>
              <a:rPr lang="nl-NL" dirty="0" smtClean="0"/>
              <a:t>Derde niveau = </a:t>
            </a:r>
            <a:r>
              <a:rPr lang="nl-NL" dirty="0" err="1" smtClean="0"/>
              <a:t>Arial</a:t>
            </a:r>
            <a:r>
              <a:rPr lang="nl-NL" dirty="0" smtClean="0"/>
              <a:t> 16</a:t>
            </a:r>
          </a:p>
          <a:p>
            <a:pPr lvl="2"/>
            <a:r>
              <a:rPr lang="nl-NL" dirty="0" smtClean="0"/>
              <a:t>Derde niveau = </a:t>
            </a:r>
            <a:r>
              <a:rPr lang="nl-NL" dirty="0" err="1" smtClean="0"/>
              <a:t>Arial</a:t>
            </a:r>
            <a:r>
              <a:rPr lang="nl-NL" dirty="0" smtClean="0"/>
              <a:t> 16</a:t>
            </a:r>
          </a:p>
          <a:p>
            <a:pPr lvl="2"/>
            <a:r>
              <a:rPr lang="nl-NL" dirty="0" smtClean="0"/>
              <a:t>Derde niveau = </a:t>
            </a:r>
            <a:r>
              <a:rPr lang="nl-NL" dirty="0" err="1" smtClean="0"/>
              <a:t>Arial</a:t>
            </a:r>
            <a:r>
              <a:rPr lang="nl-NL" dirty="0" smtClean="0"/>
              <a:t> 16</a:t>
            </a:r>
          </a:p>
        </p:txBody>
      </p:sp>
      <p:pic>
        <p:nvPicPr>
          <p:cNvPr id="8" name="e210f6be-07be-42ae-a946-d2ee92205db4" descr="0118BBA8-492D-4D45-8F49-72B88C9A24A7@stad"/>
          <p:cNvPicPr>
            <a:picLocks noChangeAspect="1" noChangeArrowheads="1"/>
          </p:cNvPicPr>
          <p:nvPr userDrawn="1"/>
        </p:nvPicPr>
        <p:blipFill>
          <a:blip r:embed="rId2" cstate="print"/>
          <a:srcRect/>
          <a:stretch>
            <a:fillRect/>
          </a:stretch>
        </p:blipFill>
        <p:spPr bwMode="auto">
          <a:xfrm>
            <a:off x="8001024" y="6143644"/>
            <a:ext cx="968598" cy="571504"/>
          </a:xfrm>
          <a:prstGeom prst="rect">
            <a:avLst/>
          </a:prstGeom>
          <a:noFill/>
          <a:ln w="9525">
            <a:noFill/>
            <a:miter lim="800000"/>
            <a:headEnd/>
            <a:tailEnd/>
          </a:ln>
        </p:spPr>
      </p:pic>
      <p:sp>
        <p:nvSpPr>
          <p:cNvPr id="10" name="Tijdelijke aanduiding voor inhoud 2"/>
          <p:cNvSpPr>
            <a:spLocks noGrp="1"/>
          </p:cNvSpPr>
          <p:nvPr>
            <p:ph sz="half" idx="10" hasCustomPrompt="1"/>
          </p:nvPr>
        </p:nvSpPr>
        <p:spPr>
          <a:xfrm>
            <a:off x="4676804" y="1600200"/>
            <a:ext cx="4038600" cy="4043378"/>
          </a:xfrm>
          <a:prstGeom prst="rect">
            <a:avLst/>
          </a:prstGeom>
        </p:spPr>
        <p:txBody>
          <a:bodyPr>
            <a:noAutofit/>
          </a:bodyPr>
          <a:lstStyle>
            <a:lvl1pPr marL="180000" indent="-180000">
              <a:defRPr sz="2400">
                <a:latin typeface="Arial" pitchFamily="34" charset="0"/>
                <a:cs typeface="Arial" pitchFamily="34" charset="0"/>
              </a:defRPr>
            </a:lvl1pPr>
            <a:lvl2pPr marL="540000">
              <a:defRPr sz="2000" i="1">
                <a:solidFill>
                  <a:schemeClr val="tx1">
                    <a:lumMod val="75000"/>
                    <a:lumOff val="25000"/>
                  </a:schemeClr>
                </a:solidFill>
              </a:defRPr>
            </a:lvl2pPr>
            <a:lvl3pPr marL="828000" indent="-252000">
              <a:defRPr sz="1600"/>
            </a:lvl3pPr>
            <a:lvl4pPr>
              <a:defRPr sz="1800"/>
            </a:lvl4pPr>
            <a:lvl5pPr>
              <a:defRPr sz="1800"/>
            </a:lvl5pPr>
            <a:lvl6pPr>
              <a:defRPr sz="1800"/>
            </a:lvl6pPr>
            <a:lvl7pPr>
              <a:defRPr sz="1800"/>
            </a:lvl7pPr>
            <a:lvl8pPr>
              <a:defRPr sz="1800"/>
            </a:lvl8pPr>
            <a:lvl9pPr>
              <a:defRPr sz="1800"/>
            </a:lvl9pPr>
          </a:lstStyle>
          <a:p>
            <a:pPr lvl="0"/>
            <a:r>
              <a:rPr lang="nl-NL" dirty="0" smtClean="0"/>
              <a:t>Eerste niveau = </a:t>
            </a:r>
            <a:r>
              <a:rPr lang="nl-NL" dirty="0" err="1" smtClean="0"/>
              <a:t>Arial</a:t>
            </a:r>
            <a:r>
              <a:rPr lang="nl-NL" dirty="0" smtClean="0"/>
              <a:t> 24</a:t>
            </a:r>
          </a:p>
          <a:p>
            <a:pPr lvl="1"/>
            <a:r>
              <a:rPr lang="nl-NL" dirty="0" smtClean="0"/>
              <a:t>Tweede niveau = </a:t>
            </a:r>
            <a:r>
              <a:rPr lang="nl-NL" dirty="0" err="1" smtClean="0"/>
              <a:t>Arial</a:t>
            </a:r>
            <a:r>
              <a:rPr lang="nl-NL" dirty="0" smtClean="0"/>
              <a:t> 20</a:t>
            </a:r>
          </a:p>
          <a:p>
            <a:pPr lvl="1"/>
            <a:r>
              <a:rPr lang="nl-NL" dirty="0" smtClean="0"/>
              <a:t>Tweede niveau = </a:t>
            </a:r>
            <a:r>
              <a:rPr lang="nl-NL" dirty="0" err="1" smtClean="0"/>
              <a:t>Arial</a:t>
            </a:r>
            <a:r>
              <a:rPr lang="nl-NL" dirty="0" smtClean="0"/>
              <a:t> 20</a:t>
            </a:r>
          </a:p>
          <a:p>
            <a:pPr lvl="2"/>
            <a:r>
              <a:rPr lang="nl-NL" dirty="0" smtClean="0"/>
              <a:t>Derde niveau = </a:t>
            </a:r>
            <a:r>
              <a:rPr lang="nl-NL" dirty="0" err="1" smtClean="0"/>
              <a:t>Arial</a:t>
            </a:r>
            <a:r>
              <a:rPr lang="nl-NL" dirty="0" smtClean="0"/>
              <a:t> 16</a:t>
            </a:r>
          </a:p>
          <a:p>
            <a:pPr lvl="2"/>
            <a:r>
              <a:rPr lang="nl-NL" dirty="0" smtClean="0"/>
              <a:t>Derde niveau = </a:t>
            </a:r>
            <a:r>
              <a:rPr lang="nl-NL" dirty="0" err="1" smtClean="0"/>
              <a:t>Arial</a:t>
            </a:r>
            <a:r>
              <a:rPr lang="nl-NL" dirty="0" smtClean="0"/>
              <a:t> 16</a:t>
            </a:r>
          </a:p>
          <a:p>
            <a:pPr lvl="2"/>
            <a:r>
              <a:rPr lang="nl-NL" dirty="0" smtClean="0"/>
              <a:t>Derde niveau = </a:t>
            </a:r>
            <a:r>
              <a:rPr lang="nl-NL" dirty="0" err="1" smtClean="0"/>
              <a:t>Arial</a:t>
            </a:r>
            <a:r>
              <a:rPr lang="nl-NL" dirty="0" smtClean="0"/>
              <a:t> 16</a:t>
            </a:r>
          </a:p>
        </p:txBody>
      </p:sp>
      <p:sp>
        <p:nvSpPr>
          <p:cNvPr id="6" name="Tijdelijke aanduiding voor tekst 10"/>
          <p:cNvSpPr>
            <a:spLocks noGrp="1"/>
          </p:cNvSpPr>
          <p:nvPr>
            <p:ph type="body" sz="quarter" idx="11" hasCustomPrompt="1"/>
          </p:nvPr>
        </p:nvSpPr>
        <p:spPr>
          <a:xfrm>
            <a:off x="428596" y="357188"/>
            <a:ext cx="8286808" cy="1071548"/>
          </a:xfrm>
          <a:prstGeom prst="rect">
            <a:avLst/>
          </a:prstGeom>
          <a:noFill/>
        </p:spPr>
        <p:txBody>
          <a:bodyPr anchor="b" anchorCtr="0"/>
          <a:lstStyle>
            <a:lvl1pPr marL="0" indent="0">
              <a:buNone/>
              <a:defRPr sz="4000" baseline="0">
                <a:solidFill>
                  <a:schemeClr val="tx1">
                    <a:lumMod val="65000"/>
                    <a:lumOff val="35000"/>
                  </a:schemeClr>
                </a:solidFill>
                <a:latin typeface="Arial" pitchFamily="34" charset="0"/>
                <a:cs typeface="Arial" pitchFamily="34" charset="0"/>
              </a:defRPr>
            </a:lvl1pPr>
          </a:lstStyle>
          <a:p>
            <a:pPr lvl="0"/>
            <a:r>
              <a:rPr lang="nl-BE" dirty="0" smtClean="0"/>
              <a:t>Titel Hoofdstuk = </a:t>
            </a:r>
            <a:r>
              <a:rPr lang="nl-BE" dirty="0" err="1" smtClean="0"/>
              <a:t>Arial</a:t>
            </a:r>
            <a:r>
              <a:rPr lang="nl-BE" dirty="0" smtClean="0"/>
              <a:t> 40</a:t>
            </a:r>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el + afbeelding">
    <p:spTree>
      <p:nvGrpSpPr>
        <p:cNvPr id="1" name=""/>
        <p:cNvGrpSpPr/>
        <p:nvPr/>
      </p:nvGrpSpPr>
      <p:grpSpPr>
        <a:xfrm>
          <a:off x="0" y="0"/>
          <a:ext cx="0" cy="0"/>
          <a:chOff x="0" y="0"/>
          <a:chExt cx="0" cy="0"/>
        </a:xfrm>
      </p:grpSpPr>
      <p:sp>
        <p:nvSpPr>
          <p:cNvPr id="4" name="Tijdelijke aanduiding voor tekst 3"/>
          <p:cNvSpPr>
            <a:spLocks noGrp="1"/>
          </p:cNvSpPr>
          <p:nvPr>
            <p:ph type="body" sz="half" idx="2" hasCustomPrompt="1"/>
          </p:nvPr>
        </p:nvSpPr>
        <p:spPr>
          <a:xfrm>
            <a:off x="428596" y="6286520"/>
            <a:ext cx="5486400" cy="357190"/>
          </a:xfrm>
          <a:prstGeom prst="rect">
            <a:avLst/>
          </a:prstGeom>
          <a:noFill/>
          <a:ln>
            <a:noFill/>
          </a:ln>
        </p:spPr>
        <p:txBody>
          <a:bodyPr>
            <a:noAutofit/>
          </a:bodyPr>
          <a:lstStyle>
            <a:lvl1pPr marL="0" indent="0">
              <a:buNone/>
              <a:defRPr sz="1600" baseline="0">
                <a:solidFill>
                  <a:schemeClr val="tx1">
                    <a:lumMod val="75000"/>
                    <a:lumOff val="25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Bronvermelding = </a:t>
            </a:r>
            <a:r>
              <a:rPr lang="nl-NL" dirty="0" err="1" smtClean="0"/>
              <a:t>Arial</a:t>
            </a:r>
            <a:r>
              <a:rPr lang="nl-NL" dirty="0" smtClean="0"/>
              <a:t> 16</a:t>
            </a:r>
          </a:p>
        </p:txBody>
      </p:sp>
      <p:pic>
        <p:nvPicPr>
          <p:cNvPr id="8" name="e210f6be-07be-42ae-a946-d2ee92205db4" descr="0118BBA8-492D-4D45-8F49-72B88C9A24A7@stad"/>
          <p:cNvPicPr>
            <a:picLocks noChangeAspect="1" noChangeArrowheads="1"/>
          </p:cNvPicPr>
          <p:nvPr userDrawn="1"/>
        </p:nvPicPr>
        <p:blipFill>
          <a:blip r:embed="rId2" cstate="print"/>
          <a:srcRect/>
          <a:stretch>
            <a:fillRect/>
          </a:stretch>
        </p:blipFill>
        <p:spPr bwMode="auto">
          <a:xfrm>
            <a:off x="8001024" y="6143644"/>
            <a:ext cx="968598" cy="571504"/>
          </a:xfrm>
          <a:prstGeom prst="rect">
            <a:avLst/>
          </a:prstGeom>
          <a:noFill/>
          <a:ln w="9525">
            <a:noFill/>
            <a:miter lim="800000"/>
            <a:headEnd/>
            <a:tailEnd/>
          </a:ln>
        </p:spPr>
      </p:pic>
      <p:sp>
        <p:nvSpPr>
          <p:cNvPr id="7" name="Tijdelijke aanduiding voor tekst 10"/>
          <p:cNvSpPr>
            <a:spLocks noGrp="1"/>
          </p:cNvSpPr>
          <p:nvPr>
            <p:ph type="body" sz="quarter" idx="10" hasCustomPrompt="1"/>
          </p:nvPr>
        </p:nvSpPr>
        <p:spPr>
          <a:xfrm>
            <a:off x="428596" y="357188"/>
            <a:ext cx="8286808" cy="1071548"/>
          </a:xfrm>
          <a:prstGeom prst="rect">
            <a:avLst/>
          </a:prstGeom>
          <a:noFill/>
        </p:spPr>
        <p:txBody>
          <a:bodyPr anchor="b" anchorCtr="0"/>
          <a:lstStyle>
            <a:lvl1pPr marL="0" indent="0">
              <a:buNone/>
              <a:defRPr sz="4000" baseline="0">
                <a:solidFill>
                  <a:schemeClr val="tx1">
                    <a:lumMod val="65000"/>
                    <a:lumOff val="35000"/>
                  </a:schemeClr>
                </a:solidFill>
                <a:latin typeface="Arial" pitchFamily="34" charset="0"/>
                <a:cs typeface="Arial" pitchFamily="34" charset="0"/>
              </a:defRPr>
            </a:lvl1pPr>
          </a:lstStyle>
          <a:p>
            <a:pPr lvl="0"/>
            <a:r>
              <a:rPr lang="nl-BE" dirty="0" smtClean="0"/>
              <a:t>Titel Hoofdstuk = </a:t>
            </a:r>
            <a:r>
              <a:rPr lang="nl-BE" dirty="0" err="1" smtClean="0"/>
              <a:t>Arial</a:t>
            </a:r>
            <a:r>
              <a:rPr lang="nl-BE" dirty="0" smtClean="0"/>
              <a:t> 40</a:t>
            </a:r>
            <a:endParaRPr lang="nl-BE" dirty="0"/>
          </a:p>
        </p:txBody>
      </p:sp>
      <p:sp>
        <p:nvSpPr>
          <p:cNvPr id="10" name="Tijdelijke aanduiding voor inhoud 2"/>
          <p:cNvSpPr>
            <a:spLocks noGrp="1"/>
          </p:cNvSpPr>
          <p:nvPr>
            <p:ph idx="1"/>
          </p:nvPr>
        </p:nvSpPr>
        <p:spPr>
          <a:xfrm>
            <a:off x="500034" y="1600201"/>
            <a:ext cx="8186766" cy="3971940"/>
          </a:xfrm>
          <a:prstGeom prst="rect">
            <a:avLst/>
          </a:prstGeom>
        </p:spPr>
        <p:txBody>
          <a:bodyPr>
            <a:noAutofit/>
          </a:bodyPr>
          <a:lstStyle>
            <a:lvl1pPr marL="360000" indent="-360000">
              <a:buFont typeface="Arial" pitchFamily="34" charset="0"/>
              <a:buNone/>
              <a:defRPr sz="2800" baseline="0">
                <a:latin typeface="Arial" pitchFamily="34" charset="0"/>
                <a:cs typeface="Arial" pitchFamily="34" charset="0"/>
              </a:defRPr>
            </a:lvl1pPr>
            <a:lvl2pPr marL="648000" indent="-252000">
              <a:buFont typeface="Arial" pitchFamily="34" charset="0"/>
              <a:buChar char="•"/>
              <a:defRPr sz="2000" b="0" i="1">
                <a:solidFill>
                  <a:schemeClr val="tx1">
                    <a:lumMod val="75000"/>
                    <a:lumOff val="25000"/>
                  </a:schemeClr>
                </a:solidFill>
                <a:latin typeface="Arial" pitchFamily="34" charset="0"/>
                <a:cs typeface="Arial" pitchFamily="34" charset="0"/>
              </a:defRPr>
            </a:lvl2pPr>
            <a:lvl3pPr marL="900000">
              <a:buFont typeface="Calibri" pitchFamily="34" charset="0"/>
              <a:buChar char="–"/>
              <a:defRPr sz="1600" baseline="0">
                <a:latin typeface="Arial" pitchFamily="34" charset="0"/>
                <a:cs typeface="Arial" pitchFamily="34" charset="0"/>
              </a:defRPr>
            </a:lvl3pPr>
          </a:lstStyle>
          <a:p>
            <a:pPr lvl="0"/>
            <a:r>
              <a:rPr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Afbeelding +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hasCustomPrompt="1"/>
          </p:nvPr>
        </p:nvSpPr>
        <p:spPr>
          <a:xfrm>
            <a:off x="428596" y="6286520"/>
            <a:ext cx="5486400" cy="357190"/>
          </a:xfrm>
          <a:prstGeom prst="rect">
            <a:avLst/>
          </a:prstGeom>
          <a:noFill/>
          <a:ln>
            <a:noFill/>
          </a:ln>
        </p:spPr>
        <p:txBody>
          <a:bodyPr>
            <a:noAutofit/>
          </a:bodyPr>
          <a:lstStyle>
            <a:lvl1pPr marL="0" indent="0">
              <a:buNone/>
              <a:defRPr sz="1600" baseline="0">
                <a:solidFill>
                  <a:schemeClr val="tx1">
                    <a:lumMod val="75000"/>
                    <a:lumOff val="25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Bronvermelding = </a:t>
            </a:r>
            <a:r>
              <a:rPr lang="nl-NL" dirty="0" err="1" smtClean="0"/>
              <a:t>Arial</a:t>
            </a:r>
            <a:r>
              <a:rPr lang="nl-NL" dirty="0" smtClean="0"/>
              <a:t> 16</a:t>
            </a:r>
          </a:p>
        </p:txBody>
      </p:sp>
      <p:pic>
        <p:nvPicPr>
          <p:cNvPr id="8" name="e210f6be-07be-42ae-a946-d2ee92205db4" descr="0118BBA8-492D-4D45-8F49-72B88C9A24A7@stad"/>
          <p:cNvPicPr>
            <a:picLocks noChangeAspect="1" noChangeArrowheads="1"/>
          </p:cNvPicPr>
          <p:nvPr userDrawn="1"/>
        </p:nvPicPr>
        <p:blipFill>
          <a:blip r:embed="rId2" cstate="print"/>
          <a:srcRect/>
          <a:stretch>
            <a:fillRect/>
          </a:stretch>
        </p:blipFill>
        <p:spPr bwMode="auto">
          <a:xfrm>
            <a:off x="8001024" y="6143644"/>
            <a:ext cx="968598" cy="571504"/>
          </a:xfrm>
          <a:prstGeom prst="rect">
            <a:avLst/>
          </a:prstGeom>
          <a:noFill/>
          <a:ln w="9525">
            <a:noFill/>
            <a:miter lim="800000"/>
            <a:headEnd/>
            <a:tailEnd/>
          </a:ln>
        </p:spPr>
      </p:pic>
      <p:sp>
        <p:nvSpPr>
          <p:cNvPr id="6" name="Ondertitel 2"/>
          <p:cNvSpPr txBox="1">
            <a:spLocks/>
          </p:cNvSpPr>
          <p:nvPr userDrawn="1"/>
        </p:nvSpPr>
        <p:spPr>
          <a:xfrm>
            <a:off x="500034" y="4737110"/>
            <a:ext cx="8358246" cy="977906"/>
          </a:xfrm>
          <a:prstGeom prst="rect">
            <a:avLst/>
          </a:prstGeom>
        </p:spPr>
        <p:txBody>
          <a:bodyPr vert="horz" lIns="91440" tIns="45720" rIns="91440" bIns="45720" rtlCol="0" anchor="t" anchorCtr="0">
            <a:noAutofit/>
          </a:bodyPr>
          <a:lstStyle>
            <a:lvl1pPr marL="0" indent="0" algn="l">
              <a:buNone/>
              <a:defRPr sz="16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BE" sz="2800" b="0" i="0" u="none" strike="noStrike" kern="1200" cap="none" spc="0" normalizeH="0" baseline="0" noProof="0" dirty="0" smtClean="0">
              <a:ln>
                <a:noFill/>
              </a:ln>
              <a:solidFill>
                <a:schemeClr val="tx1">
                  <a:lumMod val="75000"/>
                  <a:lumOff val="25000"/>
                </a:schemeClr>
              </a:solidFill>
              <a:effectLst/>
              <a:uLnTx/>
              <a:uFillTx/>
              <a:latin typeface="Arial" pitchFamily="34" charset="0"/>
              <a:ea typeface="+mn-ea"/>
              <a:cs typeface="Arial" pitchFamily="34" charset="0"/>
            </a:endParaRPr>
          </a:p>
        </p:txBody>
      </p:sp>
      <p:sp>
        <p:nvSpPr>
          <p:cNvPr id="7" name="Tijdelijke aanduiding voor inhoud 2"/>
          <p:cNvSpPr>
            <a:spLocks noGrp="1"/>
          </p:cNvSpPr>
          <p:nvPr>
            <p:ph idx="1"/>
          </p:nvPr>
        </p:nvSpPr>
        <p:spPr>
          <a:xfrm>
            <a:off x="500034" y="571480"/>
            <a:ext cx="8229600" cy="3971940"/>
          </a:xfrm>
          <a:prstGeom prst="rect">
            <a:avLst/>
          </a:prstGeom>
        </p:spPr>
        <p:txBody>
          <a:bodyPr>
            <a:noAutofit/>
          </a:bodyPr>
          <a:lstStyle>
            <a:lvl1pPr marL="360000" indent="-360000">
              <a:buFont typeface="Arial" pitchFamily="34" charset="0"/>
              <a:buNone/>
              <a:defRPr sz="2800" baseline="0">
                <a:latin typeface="Arial" pitchFamily="34" charset="0"/>
                <a:cs typeface="Arial" pitchFamily="34" charset="0"/>
              </a:defRPr>
            </a:lvl1pPr>
            <a:lvl2pPr marL="648000" indent="-252000">
              <a:buFont typeface="Arial" pitchFamily="34" charset="0"/>
              <a:buChar char="•"/>
              <a:defRPr sz="2000" b="0" i="1">
                <a:solidFill>
                  <a:schemeClr val="tx1">
                    <a:lumMod val="75000"/>
                    <a:lumOff val="25000"/>
                  </a:schemeClr>
                </a:solidFill>
                <a:latin typeface="Arial" pitchFamily="34" charset="0"/>
                <a:cs typeface="Arial" pitchFamily="34" charset="0"/>
              </a:defRPr>
            </a:lvl2pPr>
            <a:lvl3pPr marL="900000">
              <a:buFont typeface="Calibri" pitchFamily="34" charset="0"/>
              <a:buChar char="–"/>
              <a:defRPr sz="1600" baseline="0">
                <a:latin typeface="Arial" pitchFamily="34" charset="0"/>
                <a:cs typeface="Arial" pitchFamily="34" charset="0"/>
              </a:defRPr>
            </a:lvl3pPr>
          </a:lstStyle>
          <a:p>
            <a:pPr lvl="0"/>
            <a:r>
              <a:rPr lang="nl-NL" smtClean="0"/>
              <a:t>Klik om de modelstijlen te bewerken</a:t>
            </a:r>
          </a:p>
        </p:txBody>
      </p:sp>
      <p:sp>
        <p:nvSpPr>
          <p:cNvPr id="11" name="Tijdelijke aanduiding voor tekst 3"/>
          <p:cNvSpPr>
            <a:spLocks noGrp="1"/>
          </p:cNvSpPr>
          <p:nvPr>
            <p:ph type="body" sz="half" idx="10" hasCustomPrompt="1"/>
          </p:nvPr>
        </p:nvSpPr>
        <p:spPr>
          <a:xfrm>
            <a:off x="428596" y="4755418"/>
            <a:ext cx="8343920" cy="857256"/>
          </a:xfrm>
          <a:prstGeom prst="rect">
            <a:avLst/>
          </a:prstGeom>
          <a:noFill/>
          <a:ln>
            <a:noFill/>
          </a:ln>
        </p:spPr>
        <p:txBody>
          <a:bodyPr>
            <a:noAutofit/>
          </a:bodyPr>
          <a:lstStyle>
            <a:lvl1pPr marL="0" indent="0">
              <a:buNone/>
              <a:defRPr sz="2800" baseline="0">
                <a:solidFill>
                  <a:schemeClr val="tx1">
                    <a:lumMod val="75000"/>
                    <a:lumOff val="25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Onderschrift bij een foto, illustratie, grafiek, tabel, mediaclip = </a:t>
            </a:r>
            <a:r>
              <a:rPr lang="nl-NL" dirty="0" err="1" smtClean="0"/>
              <a:t>Arial</a:t>
            </a:r>
            <a:r>
              <a:rPr lang="nl-NL" dirty="0" smtClean="0"/>
              <a:t> 28</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afsluitdia">
    <p:spTree>
      <p:nvGrpSpPr>
        <p:cNvPr id="1" name=""/>
        <p:cNvGrpSpPr/>
        <p:nvPr/>
      </p:nvGrpSpPr>
      <p:grpSpPr>
        <a:xfrm>
          <a:off x="0" y="0"/>
          <a:ext cx="0" cy="0"/>
          <a:chOff x="0" y="0"/>
          <a:chExt cx="0" cy="0"/>
        </a:xfrm>
      </p:grpSpPr>
      <p:sp>
        <p:nvSpPr>
          <p:cNvPr id="8" name="Ondertitel 2"/>
          <p:cNvSpPr txBox="1">
            <a:spLocks/>
          </p:cNvSpPr>
          <p:nvPr userDrawn="1"/>
        </p:nvSpPr>
        <p:spPr>
          <a:xfrm>
            <a:off x="857224" y="3143248"/>
            <a:ext cx="6215106" cy="334964"/>
          </a:xfrm>
          <a:prstGeom prst="rect">
            <a:avLst/>
          </a:prstGeom>
        </p:spPr>
        <p:txBody>
          <a:bodyPr vert="horz" lIns="91440" tIns="45720" rIns="91440" bIns="45720" rtlCol="0" anchor="t" anchorCtr="0">
            <a:noAutofit/>
          </a:bodyPr>
          <a:lstStyle>
            <a:lvl1pPr marL="0" indent="0" algn="l">
              <a:buNone/>
              <a:defRPr sz="16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CONTACTEER ONS VOOR MEER INFORMATIE</a:t>
            </a:r>
            <a:endParaRPr kumimoji="0" lang="nl-BE"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14" name="Ondertitel 2"/>
          <p:cNvSpPr txBox="1">
            <a:spLocks/>
          </p:cNvSpPr>
          <p:nvPr userDrawn="1"/>
        </p:nvSpPr>
        <p:spPr>
          <a:xfrm>
            <a:off x="857224" y="1285860"/>
            <a:ext cx="7429552" cy="1714512"/>
          </a:xfrm>
          <a:prstGeom prst="rect">
            <a:avLst/>
          </a:prstGeom>
        </p:spPr>
        <p:txBody>
          <a:bodyPr vert="horz" lIns="91440" tIns="45720" rIns="91440" bIns="45720" rtlCol="0" anchor="b" anchorCtr="0">
            <a:noAutofit/>
          </a:bodyPr>
          <a:lstStyle>
            <a:lvl1pPr marL="0" indent="0" algn="l">
              <a:buNone/>
              <a:defRPr sz="16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4000" b="0" i="0" u="none" strike="noStrike" kern="1200" cap="none" spc="0" normalizeH="0" baseline="0" noProof="0" dirty="0" smtClean="0">
                <a:ln>
                  <a:noFill/>
                </a:ln>
                <a:solidFill>
                  <a:schemeClr val="tx1">
                    <a:lumMod val="75000"/>
                    <a:lumOff val="25000"/>
                  </a:schemeClr>
                </a:solidFill>
                <a:effectLst/>
                <a:uLnTx/>
                <a:uFillTx/>
                <a:latin typeface="Arial" pitchFamily="34" charset="0"/>
                <a:ea typeface="+mn-ea"/>
                <a:cs typeface="Arial" pitchFamily="34" charset="0"/>
              </a:rPr>
              <a:t>Bedankt voor uw aandacht.</a:t>
            </a:r>
            <a:endParaRPr kumimoji="0" lang="nl-BE" sz="4000" b="0" i="0" u="none" strike="noStrike" kern="1200" cap="none" spc="0" normalizeH="0" baseline="0" noProof="0" dirty="0" smtClean="0">
              <a:ln>
                <a:noFill/>
              </a:ln>
              <a:solidFill>
                <a:schemeClr val="tx1">
                  <a:lumMod val="75000"/>
                  <a:lumOff val="25000"/>
                </a:schemeClr>
              </a:solidFill>
              <a:effectLst/>
              <a:uLnTx/>
              <a:uFillTx/>
              <a:latin typeface="Arial" pitchFamily="34" charset="0"/>
              <a:ea typeface="+mn-ea"/>
              <a:cs typeface="Arial" pitchFamily="34" charset="0"/>
            </a:endParaRPr>
          </a:p>
        </p:txBody>
      </p:sp>
      <p:sp>
        <p:nvSpPr>
          <p:cNvPr id="10" name="Tijdelijke aanduiding voor tekst 3"/>
          <p:cNvSpPr>
            <a:spLocks noGrp="1"/>
          </p:cNvSpPr>
          <p:nvPr>
            <p:ph type="body" sz="half" idx="2" hasCustomPrompt="1"/>
          </p:nvPr>
        </p:nvSpPr>
        <p:spPr>
          <a:xfrm>
            <a:off x="857224" y="3929066"/>
            <a:ext cx="7072362" cy="357190"/>
          </a:xfrm>
          <a:prstGeom prst="rect">
            <a:avLst/>
          </a:prstGeom>
          <a:noFill/>
          <a:ln>
            <a:noFill/>
          </a:ln>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600" baseline="0">
                <a:solidFill>
                  <a:schemeClr val="tx1">
                    <a:lumMod val="75000"/>
                    <a:lumOff val="25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E-MAILADRES			TELEFOONNUMMER</a:t>
            </a:r>
            <a:endParaRPr kumimoji="0" lang="nl-BE"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16" name="Tijdelijke aanduiding voor tekst 15"/>
          <p:cNvSpPr>
            <a:spLocks noGrp="1"/>
          </p:cNvSpPr>
          <p:nvPr>
            <p:ph type="body" sz="quarter" idx="10" hasCustomPrompt="1"/>
          </p:nvPr>
        </p:nvSpPr>
        <p:spPr>
          <a:xfrm>
            <a:off x="857224" y="3643315"/>
            <a:ext cx="7072362" cy="357190"/>
          </a:xfrm>
          <a:prstGeom prst="rect">
            <a:avLst/>
          </a:prstGeom>
        </p:spPr>
        <p:txBody>
          <a:bodyPr/>
          <a:lstStyle>
            <a:lvl1pPr>
              <a:buNone/>
              <a:defRPr sz="1600" b="1" baseline="0">
                <a:latin typeface="Arial" pitchFamily="34" charset="0"/>
                <a:cs typeface="Arial" pitchFamily="34" charset="0"/>
              </a:defRPr>
            </a:lvl1pPr>
          </a:lstStyle>
          <a:p>
            <a:pPr lvl="0"/>
            <a:r>
              <a:rPr lang="nl-BE" dirty="0" smtClean="0"/>
              <a:t>VOORNAAM FAMILIENAAM 		FUNCTIE </a:t>
            </a:r>
            <a:endParaRPr lang="nl-BE"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0732" y="5800054"/>
            <a:ext cx="1061864" cy="106186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7" r:id="rId5"/>
    <p:sldLayoutId id="2147483661" r:id="rId6"/>
    <p:sldLayoutId id="2147483662"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p:txBody>
          <a:bodyPr/>
          <a:lstStyle/>
          <a:p>
            <a:r>
              <a:rPr lang="nl-BE" dirty="0" smtClean="0"/>
              <a:t>22/11/2014</a:t>
            </a:r>
            <a:endParaRPr lang="nl-BE" dirty="0"/>
          </a:p>
        </p:txBody>
      </p:sp>
      <p:sp>
        <p:nvSpPr>
          <p:cNvPr id="3" name="Tijdelijke aanduiding voor tekst 2"/>
          <p:cNvSpPr>
            <a:spLocks noGrp="1"/>
          </p:cNvSpPr>
          <p:nvPr>
            <p:ph type="body" sz="quarter" idx="10"/>
          </p:nvPr>
        </p:nvSpPr>
        <p:spPr/>
        <p:txBody>
          <a:bodyPr/>
          <a:lstStyle/>
          <a:p>
            <a:r>
              <a:rPr lang="nl-BE" dirty="0" smtClean="0"/>
              <a:t>5 Jaar Den Bell opendeurdag</a:t>
            </a:r>
            <a:endParaRPr lang="nl-BE" dirty="0"/>
          </a:p>
        </p:txBody>
      </p:sp>
      <p:sp>
        <p:nvSpPr>
          <p:cNvPr id="4" name="Tijdelijke aanduiding voor tekst 3"/>
          <p:cNvSpPr>
            <a:spLocks noGrp="1"/>
          </p:cNvSpPr>
          <p:nvPr>
            <p:ph type="body" sz="quarter" idx="11"/>
          </p:nvPr>
        </p:nvSpPr>
        <p:spPr>
          <a:xfrm>
            <a:off x="827584" y="836712"/>
            <a:ext cx="7643866" cy="1711330"/>
          </a:xfrm>
          <a:solidFill>
            <a:srgbClr val="FFC000"/>
          </a:solidFill>
        </p:spPr>
        <p:txBody>
          <a:bodyPr anchor="ctr"/>
          <a:lstStyle/>
          <a:p>
            <a:r>
              <a:rPr lang="nl-BE" sz="3600" dirty="0" err="1" smtClean="0">
                <a:solidFill>
                  <a:schemeClr val="tx1"/>
                </a:solidFill>
              </a:rPr>
              <a:t>Privacyvragen</a:t>
            </a:r>
            <a:r>
              <a:rPr lang="nl-BE" sz="3600" dirty="0" smtClean="0">
                <a:solidFill>
                  <a:schemeClr val="tx1"/>
                </a:solidFill>
              </a:rPr>
              <a:t> bij gebruik nieuwe technologieën</a:t>
            </a:r>
            <a:endParaRPr lang="nl-BE" sz="3600" dirty="0">
              <a:solidFill>
                <a:schemeClr val="tx1"/>
              </a:solidFill>
            </a:endParaRPr>
          </a:p>
        </p:txBody>
      </p:sp>
    </p:spTree>
    <p:extLst>
      <p:ext uri="{BB962C8B-B14F-4D97-AF65-F5344CB8AC3E}">
        <p14:creationId xmlns:p14="http://schemas.microsoft.com/office/powerpoint/2010/main" val="3346463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Het </a:t>
            </a:r>
            <a:r>
              <a:rPr lang="nl-BE" sz="2400" b="1" dirty="0" smtClean="0"/>
              <a:t>arbeidsreglement </a:t>
            </a:r>
            <a:r>
              <a:rPr lang="nl-BE" sz="2400" dirty="0" smtClean="0"/>
              <a:t>van de stad en het OCMW stelt:</a:t>
            </a:r>
          </a:p>
          <a:p>
            <a:pPr marL="0" indent="0">
              <a:buNone/>
            </a:pPr>
            <a:r>
              <a:rPr lang="nl-BE" sz="2400" i="1" dirty="0" smtClean="0"/>
              <a:t>“</a:t>
            </a:r>
            <a:r>
              <a:rPr lang="nl-BE" sz="2000" i="1" dirty="0" smtClean="0"/>
              <a:t>Indien </a:t>
            </a:r>
            <a:r>
              <a:rPr lang="nl-BE" sz="2000" i="1" dirty="0"/>
              <a:t>een dienst camerabewaking wenst toe te passen moeten de personeelsleden en het bestuur hiervan op de hoogte gebracht worden, niet alleen vooraleer men tot de installatie van de camera’s overgaat maar ook op het moment dat het systeem effectief van start gaat. Er moet duidelijk omschreven worden wat de reden is van deze camerabewaking. Camerabewaking op de werkvloer kan enkel als men daarmee een van volgende doelstellingen nastreeft en wanneer deze doelstellingen niet op een andere manier kunnen worden bereikt: </a:t>
            </a:r>
          </a:p>
          <a:p>
            <a:r>
              <a:rPr lang="nl-BE" sz="2000" i="1" dirty="0"/>
              <a:t>1. controle van de veiligheid en gezondheid van personeelsleden </a:t>
            </a:r>
          </a:p>
          <a:p>
            <a:r>
              <a:rPr lang="nl-BE" sz="2000" i="1" dirty="0"/>
              <a:t>2. als bescherming van de goederen van de onderneming </a:t>
            </a:r>
          </a:p>
          <a:p>
            <a:r>
              <a:rPr lang="nl-BE" sz="2000" i="1" dirty="0"/>
              <a:t>3. arbeidscontrole van de personeelsleden </a:t>
            </a:r>
          </a:p>
          <a:p>
            <a:r>
              <a:rPr lang="nl-BE" sz="2000" i="1" dirty="0"/>
              <a:t>4. controle van het productieproces zowel met betrekking tot de personeelsleden als de </a:t>
            </a:r>
            <a:r>
              <a:rPr lang="nl-BE" sz="2000" i="1" dirty="0" smtClean="0"/>
              <a:t>machines</a:t>
            </a:r>
            <a:endParaRPr lang="nl-BE" sz="2000" i="1" dirty="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werkplek: meer weten</a:t>
            </a:r>
            <a:endParaRPr lang="nl-BE" sz="3200" dirty="0">
              <a:solidFill>
                <a:schemeClr val="tx1"/>
              </a:solidFill>
            </a:endParaRPr>
          </a:p>
        </p:txBody>
      </p:sp>
    </p:spTree>
    <p:extLst>
      <p:ext uri="{BB962C8B-B14F-4D97-AF65-F5344CB8AC3E}">
        <p14:creationId xmlns:p14="http://schemas.microsoft.com/office/powerpoint/2010/main" val="4284926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000" i="1" dirty="0"/>
              <a:t>Er moet worden vermeld of deze camerabewaking tijdelijk of permanent is, op welke locatie deze camera's geïnstalleerd worden en hoe beelden al dan niet bewaard worden. Permanente camerabewaking voor arbeidscontrole is verboden. Inmenging in de persoonlijke levenssfeer van het personeelslid moet tot het minimum beperkt worden (</a:t>
            </a:r>
            <a:r>
              <a:rPr lang="nl-BE" sz="2000" i="1" dirty="0" smtClean="0"/>
              <a:t>proportionaliteitsbeginsel).”</a:t>
            </a:r>
          </a:p>
          <a:p>
            <a:pPr marL="0" indent="0">
              <a:buNone/>
            </a:pPr>
            <a:endParaRPr lang="nl-BE" sz="2000" i="1" dirty="0" smtClean="0"/>
          </a:p>
          <a:p>
            <a:pPr marL="0" indent="0">
              <a:buNone/>
            </a:pPr>
            <a:endParaRPr lang="nl-BE" sz="2000" i="1" dirty="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werkplek: meer weten</a:t>
            </a:r>
            <a:endParaRPr lang="nl-BE" sz="3200" dirty="0">
              <a:solidFill>
                <a:schemeClr val="tx1"/>
              </a:solidFill>
            </a:endParaRPr>
          </a:p>
        </p:txBody>
      </p:sp>
    </p:spTree>
    <p:extLst>
      <p:ext uri="{BB962C8B-B14F-4D97-AF65-F5344CB8AC3E}">
        <p14:creationId xmlns:p14="http://schemas.microsoft.com/office/powerpoint/2010/main" val="85170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“Op camerabeelden zie je als leidinggevende dat een medewerker tijdens de huisvuilophaling bij een burger binnenstapt. Wat doe je?”</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openbare plaatsen: vraag </a:t>
            </a:r>
            <a:endParaRPr lang="nl-BE" sz="3200" dirty="0">
              <a:solidFill>
                <a:schemeClr val="tx1"/>
              </a:solidFill>
            </a:endParaRPr>
          </a:p>
        </p:txBody>
      </p:sp>
    </p:spTree>
    <p:extLst>
      <p:ext uri="{BB962C8B-B14F-4D97-AF65-F5344CB8AC3E}">
        <p14:creationId xmlns:p14="http://schemas.microsoft.com/office/powerpoint/2010/main" val="1083381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Je berispt deze medewerker onmiddellijk want hij overtreedt hierdoor gemaakte afspraken</a:t>
            </a:r>
          </a:p>
          <a:p>
            <a:pPr marL="457200" indent="-457200">
              <a:buFont typeface="+mj-lt"/>
              <a:buAutoNum type="alphaUcPeriod"/>
            </a:pPr>
            <a:r>
              <a:rPr lang="nl-BE" sz="2400" dirty="0"/>
              <a:t>J</a:t>
            </a:r>
            <a:r>
              <a:rPr lang="nl-BE" sz="2400" dirty="0" smtClean="0"/>
              <a:t>e doet niets want deze informatie mag niet gebruikt worden</a:t>
            </a:r>
            <a:endParaRPr lang="nl-BE" sz="2400" dirty="0"/>
          </a:p>
          <a:p>
            <a:pPr marL="457200" indent="-457200">
              <a:buFont typeface="+mj-lt"/>
              <a:buAutoNum type="alphaUcPeriod"/>
            </a:pPr>
            <a:r>
              <a:rPr lang="nl-BE" sz="2400" dirty="0" smtClean="0"/>
              <a:t>Je gaat na of je in dit geval deze gegevens toch niet mag gebruiken</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openbare plaatsen: keuze</a:t>
            </a:r>
            <a:endParaRPr lang="nl-BE" sz="3200" dirty="0">
              <a:solidFill>
                <a:schemeClr val="tx1"/>
              </a:solidFill>
            </a:endParaRPr>
          </a:p>
        </p:txBody>
      </p:sp>
    </p:spTree>
    <p:extLst>
      <p:ext uri="{BB962C8B-B14F-4D97-AF65-F5344CB8AC3E}">
        <p14:creationId xmlns:p14="http://schemas.microsoft.com/office/powerpoint/2010/main" val="3984095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Dit zou je eerste reflex kunnen zijn, het opnemen en bekijken van camerabeelden is echter aan strikte voorwaarden onderworpen, waaraan in deze situatie niet werd voldaan (zie ‘meer weten’)</a:t>
            </a:r>
          </a:p>
          <a:p>
            <a:pPr marL="457200" indent="-457200">
              <a:buFont typeface="+mj-lt"/>
              <a:buAutoNum type="alphaUcPeriod"/>
            </a:pPr>
            <a:r>
              <a:rPr lang="nl-BE" sz="2400" dirty="0" smtClean="0"/>
              <a:t>Klopt en in deze situatie kunnen ze ook niet gebruikt worden</a:t>
            </a:r>
            <a:endParaRPr lang="nl-BE" sz="2400" dirty="0"/>
          </a:p>
          <a:p>
            <a:pPr marL="457200" indent="-457200">
              <a:buFont typeface="+mj-lt"/>
              <a:buAutoNum type="alphaUcPeriod"/>
            </a:pPr>
            <a:r>
              <a:rPr lang="nl-BE" sz="2400" dirty="0" smtClean="0"/>
              <a:t>Gezonde reflex om dit na te gaan maar het antwoord luidt neen in dit geval (zie ‘meer weten’)</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openbare plaatsen: antwoord</a:t>
            </a:r>
            <a:endParaRPr lang="nl-BE" sz="3200" dirty="0">
              <a:solidFill>
                <a:schemeClr val="tx1"/>
              </a:solidFill>
            </a:endParaRPr>
          </a:p>
        </p:txBody>
      </p:sp>
    </p:spTree>
    <p:extLst>
      <p:ext uri="{BB962C8B-B14F-4D97-AF65-F5344CB8AC3E}">
        <p14:creationId xmlns:p14="http://schemas.microsoft.com/office/powerpoint/2010/main" val="3566108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000" dirty="0" smtClean="0"/>
              <a:t>De </a:t>
            </a:r>
            <a:r>
              <a:rPr lang="nl-BE" sz="2000" b="1" dirty="0" smtClean="0"/>
              <a:t>wetgeving op camerabewaking en de privacywetgeving </a:t>
            </a:r>
            <a:r>
              <a:rPr lang="nl-BE" sz="2000" dirty="0" smtClean="0"/>
              <a:t>stelt:</a:t>
            </a:r>
          </a:p>
          <a:p>
            <a:pPr marL="0" indent="0">
              <a:buNone/>
            </a:pPr>
            <a:endParaRPr lang="nl-BE" sz="2000" dirty="0" smtClean="0"/>
          </a:p>
          <a:p>
            <a:pPr marL="0" indent="0">
              <a:buNone/>
            </a:pPr>
            <a:r>
              <a:rPr lang="nl-BE" sz="2000" i="1" dirty="0" smtClean="0"/>
              <a:t>Het </a:t>
            </a:r>
            <a:r>
              <a:rPr lang="nl-BE" sz="2000" i="1" dirty="0"/>
              <a:t>bekijken van de beelden van camera’s op openbare plaatsen in real time </a:t>
            </a:r>
            <a:r>
              <a:rPr lang="nl-BE" sz="2000" i="1" dirty="0" smtClean="0"/>
              <a:t>is uitsluitend toegestaan </a:t>
            </a:r>
            <a:r>
              <a:rPr lang="nl-BE" sz="2000" i="1" dirty="0"/>
              <a:t>onder toezicht van de politiediensten. </a:t>
            </a:r>
            <a:endParaRPr lang="nl-BE" sz="2000" i="1" dirty="0" smtClean="0"/>
          </a:p>
          <a:p>
            <a:pPr marL="0" indent="0">
              <a:buNone/>
            </a:pPr>
            <a:endParaRPr lang="nl-BE" sz="2000" i="1" dirty="0" smtClean="0"/>
          </a:p>
          <a:p>
            <a:pPr marL="0" indent="0">
              <a:buNone/>
            </a:pPr>
            <a:r>
              <a:rPr lang="nl-BE" sz="2000" i="1" dirty="0" smtClean="0"/>
              <a:t>Het </a:t>
            </a:r>
            <a:r>
              <a:rPr lang="nl-BE" sz="2000" i="1" dirty="0"/>
              <a:t>opnemen van beelden is uitsluitend </a:t>
            </a:r>
            <a:r>
              <a:rPr lang="nl-BE" sz="2000" i="1" dirty="0" smtClean="0"/>
              <a:t>toegestaan:</a:t>
            </a:r>
            <a:endParaRPr lang="nl-BE" sz="2000" i="1" dirty="0"/>
          </a:p>
          <a:p>
            <a:pPr lvl="0"/>
            <a:r>
              <a:rPr lang="nl-BE" sz="2000" i="1" dirty="0"/>
              <a:t>om bewijzen te verzamelen van overlast of van feiten die een misdrijf opleveren of schade veroorzaken</a:t>
            </a:r>
          </a:p>
          <a:p>
            <a:pPr lvl="0"/>
            <a:r>
              <a:rPr lang="nl-BE" sz="2000" i="1" dirty="0"/>
              <a:t>om daders, verstoorders van de openbare orde, getuigen of slachtoffers op te sporen en te identificeren</a:t>
            </a:r>
          </a:p>
          <a:p>
            <a:pPr marL="0" indent="0">
              <a:buNone/>
            </a:pPr>
            <a:endParaRPr lang="nl-BE" sz="2000" i="1" dirty="0" smtClean="0"/>
          </a:p>
          <a:p>
            <a:pPr marL="0" indent="0">
              <a:buNone/>
            </a:pPr>
            <a:r>
              <a:rPr lang="nl-BE" sz="2000" i="1" dirty="0" smtClean="0"/>
              <a:t>Beelden </a:t>
            </a:r>
            <a:r>
              <a:rPr lang="nl-BE" sz="2000" i="1" dirty="0"/>
              <a:t>die hiertoe geen bijdrage kunnen leveren mogen slechts één maand worden bewaard</a:t>
            </a:r>
            <a:r>
              <a:rPr lang="nl-BE" sz="2000" i="1" dirty="0" smtClean="0"/>
              <a:t>.</a:t>
            </a:r>
          </a:p>
          <a:p>
            <a:pPr marL="0" indent="0">
              <a:buNone/>
            </a:pPr>
            <a:endParaRPr lang="nl-BE" sz="2000" dirty="0"/>
          </a:p>
          <a:p>
            <a:pPr marL="0" indent="0">
              <a:buNone/>
            </a:pPr>
            <a:endParaRPr lang="nl-BE" sz="2000" i="1" dirty="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openbare plaatsen: meer weten</a:t>
            </a:r>
            <a:endParaRPr lang="nl-BE" sz="3200" dirty="0">
              <a:solidFill>
                <a:schemeClr val="tx1"/>
              </a:solidFill>
            </a:endParaRPr>
          </a:p>
        </p:txBody>
      </p:sp>
    </p:spTree>
    <p:extLst>
      <p:ext uri="{BB962C8B-B14F-4D97-AF65-F5344CB8AC3E}">
        <p14:creationId xmlns:p14="http://schemas.microsoft.com/office/powerpoint/2010/main" val="2167232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1800" i="1" dirty="0"/>
              <a:t>Deze camerabeelden kunnen worden benut als bewijsmateriaal in een tuchtzaak:</a:t>
            </a:r>
          </a:p>
          <a:p>
            <a:pPr lvl="0"/>
            <a:r>
              <a:rPr lang="nl-BE" sz="1800" i="1" dirty="0" smtClean="0"/>
              <a:t>Wanneer </a:t>
            </a:r>
            <a:r>
              <a:rPr lang="nl-BE" sz="1800" i="1" dirty="0"/>
              <a:t>de politie op basis van de beelden een misdrijf, overlast of verstoring van de openbare orde vaststelt en deze in een PV </a:t>
            </a:r>
            <a:r>
              <a:rPr lang="nl-BE" sz="1800" i="1" dirty="0" smtClean="0"/>
              <a:t>zet en </a:t>
            </a:r>
            <a:r>
              <a:rPr lang="nl-BE" sz="1800" i="1" dirty="0"/>
              <a:t>overmaakt aan de procureur. De procureur kan het bestuur op de hoogte brengen van het feit dat ambtenaren betrokken zijn in een misdrijf dat aan de uitoefening van hun ambt raakt en mogelijk een tuchtfeit uitmaakt. </a:t>
            </a:r>
          </a:p>
          <a:p>
            <a:pPr lvl="0"/>
            <a:r>
              <a:rPr lang="nl-BE" sz="1800" i="1" dirty="0"/>
              <a:t>Wanneer een GAS-ambtenaar op basis van de beelden een vaststelling doet van feiten waarvoor hij de bevoegdheid heeft om een PV op te stellen. Hij kan geen tuchtfeiten vaststellen wanneer deze geen overtreding inhoudt die beteugeld wordt met een GAS-boete.</a:t>
            </a:r>
          </a:p>
          <a:p>
            <a:pPr marL="0" indent="0">
              <a:buNone/>
            </a:pPr>
            <a:endParaRPr lang="nl-BE" sz="1800" i="1" dirty="0" smtClean="0"/>
          </a:p>
          <a:p>
            <a:pPr marL="0" indent="0">
              <a:buNone/>
            </a:pPr>
            <a:r>
              <a:rPr lang="nl-BE" sz="1800" i="1" dirty="0" smtClean="0"/>
              <a:t>Zolang </a:t>
            </a:r>
            <a:r>
              <a:rPr lang="nl-BE" sz="1800" i="1" dirty="0"/>
              <a:t>een inbreuk niet strafrechtelijk of administratiefrechtelijk kan worden vervolgd, is het dus niet mogelijk om camerabeelden te gebruiken in een tuchtdossier.</a:t>
            </a:r>
          </a:p>
          <a:p>
            <a:pPr marL="0" indent="0">
              <a:buNone/>
            </a:pPr>
            <a:endParaRPr lang="nl-BE" sz="2000" dirty="0"/>
          </a:p>
          <a:p>
            <a:pPr marL="0" indent="0">
              <a:buNone/>
            </a:pPr>
            <a:endParaRPr lang="nl-BE" sz="2000" i="1" dirty="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openbare plaatsen: meer weten</a:t>
            </a:r>
            <a:endParaRPr lang="nl-BE" sz="3200" dirty="0">
              <a:solidFill>
                <a:schemeClr val="tx1"/>
              </a:solidFill>
            </a:endParaRPr>
          </a:p>
        </p:txBody>
      </p:sp>
    </p:spTree>
    <p:extLst>
      <p:ext uri="{BB962C8B-B14F-4D97-AF65-F5344CB8AC3E}">
        <p14:creationId xmlns:p14="http://schemas.microsoft.com/office/powerpoint/2010/main" val="136206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“Je merkt op dat de laatste tijd overheidsopdrachten regelmatig worden toegewezen aan dezelfde aanbieder. Je weet dat een collega, die betrokken is in de toewijzing van deze opdrachten, bevriend is met de directeur van de firma in kwestie. Je wil echter zeker zijn vooraleer je een collega beschuldigt. Misschien kan het raadplegen van het mailverkeer van die collega iets opleveren. Wat doe je?”</a:t>
            </a:r>
          </a:p>
        </p:txBody>
      </p:sp>
      <p:sp>
        <p:nvSpPr>
          <p:cNvPr id="3" name="Tijdelijke aanduiding voor tekst 2"/>
          <p:cNvSpPr>
            <a:spLocks noGrp="1"/>
          </p:cNvSpPr>
          <p:nvPr>
            <p:ph type="body" sz="quarter" idx="10"/>
          </p:nvPr>
        </p:nvSpPr>
        <p:spPr>
          <a:xfrm>
            <a:off x="395536" y="404664"/>
            <a:ext cx="8286808" cy="999540"/>
          </a:xfrm>
          <a:solidFill>
            <a:srgbClr val="FFC000"/>
          </a:solidFill>
        </p:spPr>
        <p:txBody>
          <a:bodyPr anchor="ctr"/>
          <a:lstStyle/>
          <a:p>
            <a:r>
              <a:rPr lang="nl-BE" sz="3200" dirty="0" smtClean="0">
                <a:solidFill>
                  <a:schemeClr val="tx1"/>
                </a:solidFill>
              </a:rPr>
              <a:t>Controle mailverkeer en laptopgebruik</a:t>
            </a:r>
            <a:r>
              <a:rPr lang="nl-BE" sz="3200" dirty="0" smtClean="0">
                <a:solidFill>
                  <a:schemeClr val="tx1"/>
                </a:solidFill>
              </a:rPr>
              <a:t>: vraag </a:t>
            </a:r>
            <a:endParaRPr lang="nl-BE" sz="3200" dirty="0">
              <a:solidFill>
                <a:schemeClr val="tx1"/>
              </a:solidFill>
            </a:endParaRPr>
          </a:p>
        </p:txBody>
      </p:sp>
    </p:spTree>
    <p:extLst>
      <p:ext uri="{BB962C8B-B14F-4D97-AF65-F5344CB8AC3E}">
        <p14:creationId xmlns:p14="http://schemas.microsoft.com/office/powerpoint/2010/main" val="3270358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Je spreekt er je leidinggevende over aan en stelt voor om aan de IT-verantwoordelijke te vragen om het mailverkeer van je collega te controleren</a:t>
            </a:r>
          </a:p>
          <a:p>
            <a:pPr marL="457200" indent="-457200">
              <a:buFont typeface="+mj-lt"/>
              <a:buAutoNum type="alphaUcPeriod"/>
            </a:pPr>
            <a:r>
              <a:rPr lang="nl-BE" sz="2400" dirty="0" smtClean="0"/>
              <a:t>Je doet niets want je wil een collega niet verklikken en bovendien mag mailverkeer toch niet gecontroleerd worden</a:t>
            </a:r>
            <a:endParaRPr lang="nl-BE" sz="2400" dirty="0"/>
          </a:p>
          <a:p>
            <a:pPr marL="457200" indent="-457200">
              <a:buFont typeface="+mj-lt"/>
              <a:buAutoNum type="alphaUcPeriod"/>
            </a:pPr>
            <a:r>
              <a:rPr lang="nl-BE" sz="2400" dirty="0" smtClean="0"/>
              <a:t>Je spreekt er rechtstreeks je collega over aan</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Controle mailverkeer en laptopgebruik: </a:t>
            </a:r>
            <a:r>
              <a:rPr lang="nl-BE" sz="3200" dirty="0" smtClean="0">
                <a:solidFill>
                  <a:schemeClr val="tx1"/>
                </a:solidFill>
              </a:rPr>
              <a:t>keuze</a:t>
            </a:r>
            <a:endParaRPr lang="nl-BE" sz="3200" dirty="0">
              <a:solidFill>
                <a:schemeClr val="tx1"/>
              </a:solidFill>
            </a:endParaRPr>
          </a:p>
        </p:txBody>
      </p:sp>
    </p:spTree>
    <p:extLst>
      <p:ext uri="{BB962C8B-B14F-4D97-AF65-F5344CB8AC3E}">
        <p14:creationId xmlns:p14="http://schemas.microsoft.com/office/powerpoint/2010/main" val="2720332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Dit kan, het laten controleren van mailverkeer is echter aan strikte voorwaarden onderworpen, is daaraan voldaan? (zie ‘meer weten’)</a:t>
            </a:r>
          </a:p>
          <a:p>
            <a:pPr marL="457200" indent="-457200">
              <a:buFont typeface="+mj-lt"/>
              <a:buAutoNum type="alphaUcPeriod"/>
            </a:pPr>
            <a:r>
              <a:rPr lang="nl-BE" sz="2400" dirty="0" smtClean="0"/>
              <a:t>Mailverkeer kan wel gecontroleerd worden</a:t>
            </a:r>
            <a:endParaRPr lang="nl-BE" sz="2400" dirty="0"/>
          </a:p>
          <a:p>
            <a:pPr marL="457200" indent="-457200">
              <a:buFont typeface="+mj-lt"/>
              <a:buAutoNum type="alphaUcPeriod"/>
            </a:pPr>
            <a:r>
              <a:rPr lang="nl-BE" sz="2400" dirty="0" smtClean="0"/>
              <a:t>Dit kan je zeker doen, sowieso is het altijd beter om ook bij twijfel dit met iemand te bespreken</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Controle mailverkeer en laptopgebruik: antwoord</a:t>
            </a:r>
            <a:endParaRPr lang="nl-BE" sz="3200" dirty="0">
              <a:solidFill>
                <a:schemeClr val="tx1"/>
              </a:solidFill>
            </a:endParaRPr>
          </a:p>
        </p:txBody>
      </p:sp>
    </p:spTree>
    <p:extLst>
      <p:ext uri="{BB962C8B-B14F-4D97-AF65-F5344CB8AC3E}">
        <p14:creationId xmlns:p14="http://schemas.microsoft.com/office/powerpoint/2010/main" val="483346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000" dirty="0" smtClean="0"/>
              <a:t>Het gebruik van nieuwe technologieën brengt vaak </a:t>
            </a:r>
            <a:r>
              <a:rPr lang="nl-BE" sz="2000" dirty="0" err="1" smtClean="0"/>
              <a:t>privacyvragen</a:t>
            </a:r>
            <a:r>
              <a:rPr lang="nl-BE" sz="2000" dirty="0" smtClean="0"/>
              <a:t> met zich mee. </a:t>
            </a:r>
          </a:p>
          <a:p>
            <a:pPr marL="0" indent="0">
              <a:buNone/>
            </a:pPr>
            <a:endParaRPr lang="nl-BE" sz="2000" dirty="0"/>
          </a:p>
          <a:p>
            <a:pPr marL="0" indent="0">
              <a:buNone/>
            </a:pPr>
            <a:r>
              <a:rPr lang="nl-BE" sz="2000" dirty="0" smtClean="0"/>
              <a:t>Hierna volgen vragen bij het gebruik van :</a:t>
            </a:r>
          </a:p>
          <a:p>
            <a:pPr marL="0" indent="0">
              <a:buNone/>
            </a:pPr>
            <a:r>
              <a:rPr lang="nl-BE" sz="2000" dirty="0" smtClean="0"/>
              <a:t>1. Track &amp; </a:t>
            </a:r>
            <a:r>
              <a:rPr lang="nl-BE" sz="2000" dirty="0" err="1" smtClean="0"/>
              <a:t>trace</a:t>
            </a:r>
            <a:r>
              <a:rPr lang="nl-BE" sz="2000" dirty="0" smtClean="0"/>
              <a:t>-systeem</a:t>
            </a:r>
          </a:p>
          <a:p>
            <a:pPr marL="0" indent="0">
              <a:buNone/>
            </a:pPr>
            <a:r>
              <a:rPr lang="nl-BE" sz="2000" dirty="0" smtClean="0"/>
              <a:t>2. Camera’s op werkplek of openbare plaatsen</a:t>
            </a:r>
          </a:p>
          <a:p>
            <a:pPr marL="0" indent="0">
              <a:buNone/>
            </a:pPr>
            <a:r>
              <a:rPr lang="nl-BE" sz="2000" dirty="0" smtClean="0"/>
              <a:t>3. Controle op mailverkeer en laptopgebruik</a:t>
            </a:r>
          </a:p>
          <a:p>
            <a:pPr marL="0" indent="0">
              <a:buNone/>
            </a:pPr>
            <a:endParaRPr lang="nl-BE" sz="2000" dirty="0"/>
          </a:p>
          <a:p>
            <a:pPr marL="0" indent="0">
              <a:buNone/>
            </a:pPr>
            <a:r>
              <a:rPr lang="nl-BE" sz="2000" dirty="0" smtClean="0"/>
              <a:t>Elke vraag wordt telkens gevolgd door: </a:t>
            </a:r>
          </a:p>
          <a:p>
            <a:pPr>
              <a:buFont typeface="Arial" pitchFamily="34" charset="0"/>
              <a:buChar char="•"/>
            </a:pPr>
            <a:r>
              <a:rPr lang="nl-BE" sz="2000" dirty="0" smtClean="0"/>
              <a:t>mogelijke antwoorden</a:t>
            </a:r>
          </a:p>
          <a:p>
            <a:pPr>
              <a:buFont typeface="Arial" pitchFamily="34" charset="0"/>
              <a:buChar char="•"/>
            </a:pPr>
            <a:r>
              <a:rPr lang="nl-BE" sz="2000" dirty="0" smtClean="0"/>
              <a:t>antwoord zelf</a:t>
            </a:r>
          </a:p>
          <a:p>
            <a:pPr>
              <a:buFont typeface="Arial" pitchFamily="34" charset="0"/>
              <a:buChar char="•"/>
            </a:pPr>
            <a:r>
              <a:rPr lang="nl-BE" sz="2000" dirty="0" smtClean="0"/>
              <a:t>meer informatie</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err="1" smtClean="0">
                <a:solidFill>
                  <a:schemeClr val="tx1"/>
                </a:solidFill>
              </a:rPr>
              <a:t>Privacyvragen</a:t>
            </a:r>
            <a:endParaRPr lang="nl-BE" sz="3200" dirty="0">
              <a:solidFill>
                <a:schemeClr val="tx1"/>
              </a:solidFill>
            </a:endParaRPr>
          </a:p>
        </p:txBody>
      </p:sp>
    </p:spTree>
    <p:extLst>
      <p:ext uri="{BB962C8B-B14F-4D97-AF65-F5344CB8AC3E}">
        <p14:creationId xmlns:p14="http://schemas.microsoft.com/office/powerpoint/2010/main" val="480657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De </a:t>
            </a:r>
            <a:r>
              <a:rPr lang="nl-BE" sz="2400" b="1" dirty="0" smtClean="0"/>
              <a:t>telematicacode</a:t>
            </a:r>
            <a:r>
              <a:rPr lang="nl-BE" sz="2400" dirty="0" smtClean="0"/>
              <a:t> van de stad en het OCMW stelt</a:t>
            </a:r>
            <a:r>
              <a:rPr lang="nl-BE" sz="2400" dirty="0" smtClean="0"/>
              <a:t>:</a:t>
            </a:r>
          </a:p>
          <a:p>
            <a:pPr marL="0" indent="0">
              <a:buNone/>
            </a:pPr>
            <a:r>
              <a:rPr lang="nl-BE" sz="1800" b="1" i="1" dirty="0" smtClean="0"/>
              <a:t>“</a:t>
            </a:r>
            <a:r>
              <a:rPr lang="nl-BE" sz="1800" b="1" i="1" dirty="0" smtClean="0"/>
              <a:t>Hoe </a:t>
            </a:r>
            <a:r>
              <a:rPr lang="nl-BE" sz="1800" b="1" i="1" dirty="0"/>
              <a:t>worden mijn gedragingen gecontroleerd? </a:t>
            </a:r>
            <a:endParaRPr lang="nl-BE" sz="1800" i="1" dirty="0"/>
          </a:p>
          <a:p>
            <a:pPr marL="0" indent="0">
              <a:buNone/>
            </a:pPr>
            <a:r>
              <a:rPr lang="nl-BE" sz="1800" i="1" dirty="0"/>
              <a:t>De stad en het OCMW Antwerpen respecteren de privacy van de gebruiker. Daarom gaan ze in controles niet verder dan in verhouding nodig is voor het verwezenlijken van de beoogde </a:t>
            </a:r>
            <a:r>
              <a:rPr lang="nl-BE" sz="1800" i="1" dirty="0" smtClean="0"/>
              <a:t>doelstellingen</a:t>
            </a:r>
            <a:r>
              <a:rPr lang="nl-BE" sz="1800" i="1" dirty="0"/>
              <a:t>: </a:t>
            </a:r>
          </a:p>
          <a:p>
            <a:r>
              <a:rPr lang="nl-BE" sz="1800" i="1" dirty="0" smtClean="0"/>
              <a:t>de </a:t>
            </a:r>
            <a:r>
              <a:rPr lang="nl-BE" sz="1800" i="1" dirty="0"/>
              <a:t>goede technische werking van de apparatuur en de verschillende systemen garanderen; </a:t>
            </a:r>
          </a:p>
          <a:p>
            <a:r>
              <a:rPr lang="nl-BE" sz="1800" i="1" dirty="0" smtClean="0"/>
              <a:t>economische</a:t>
            </a:r>
            <a:r>
              <a:rPr lang="nl-BE" sz="1800" i="1" dirty="0"/>
              <a:t>, financiële en andere belangen van de organisatie beschermen; </a:t>
            </a:r>
          </a:p>
          <a:p>
            <a:r>
              <a:rPr lang="nl-BE" sz="1800" i="1" dirty="0" smtClean="0"/>
              <a:t>ongeoorloofde </a:t>
            </a:r>
            <a:r>
              <a:rPr lang="nl-BE" sz="1800" i="1" dirty="0"/>
              <a:t>of lasterlijke feiten voorkomen. </a:t>
            </a:r>
          </a:p>
          <a:p>
            <a:pPr marL="0" indent="0">
              <a:buNone/>
            </a:pPr>
            <a:r>
              <a:rPr lang="nl-BE" sz="1800" i="1" dirty="0" smtClean="0"/>
              <a:t>Om </a:t>
            </a:r>
            <a:r>
              <a:rPr lang="nl-BE" sz="1800" i="1" dirty="0"/>
              <a:t>deze doelstellingen te verwezenlijken worden enerzijds op systematische wijze controles </a:t>
            </a:r>
            <a:r>
              <a:rPr lang="nl-BE" sz="1800" i="1" dirty="0" smtClean="0"/>
              <a:t>uitgevoerd </a:t>
            </a:r>
            <a:r>
              <a:rPr lang="nl-BE" sz="1800" i="1" dirty="0"/>
              <a:t>op rekeningen van telefoon- en </a:t>
            </a:r>
            <a:r>
              <a:rPr lang="nl-BE" sz="1800" i="1" dirty="0" smtClean="0"/>
              <a:t>gsm-gebruik </a:t>
            </a:r>
            <a:r>
              <a:rPr lang="nl-BE" sz="1800" i="1" dirty="0"/>
              <a:t>en wordt het e-mail- en internetgebruik anderzijds aan een onderzoek onderworpen indien misbruik of overtredingen vermoed </a:t>
            </a:r>
            <a:r>
              <a:rPr lang="nl-BE" sz="1800" i="1" dirty="0" smtClean="0"/>
              <a:t>worden.”</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Controle mailverkeer en laptopgebruik: meer weten</a:t>
            </a:r>
            <a:endParaRPr lang="nl-BE" sz="3200" dirty="0">
              <a:solidFill>
                <a:schemeClr val="tx1"/>
              </a:solidFill>
            </a:endParaRPr>
          </a:p>
        </p:txBody>
      </p:sp>
    </p:spTree>
    <p:extLst>
      <p:ext uri="{BB962C8B-B14F-4D97-AF65-F5344CB8AC3E}">
        <p14:creationId xmlns:p14="http://schemas.microsoft.com/office/powerpoint/2010/main" val="4279532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In de </a:t>
            </a:r>
            <a:r>
              <a:rPr lang="nl-BE" sz="2400" b="1" dirty="0" smtClean="0"/>
              <a:t>deontologische toetsstenen bij de telematicacode </a:t>
            </a:r>
            <a:r>
              <a:rPr lang="nl-BE" sz="2400" dirty="0" smtClean="0"/>
              <a:t>van de stad en het OCMW wordt vermeld:</a:t>
            </a:r>
          </a:p>
          <a:p>
            <a:pPr marL="0" indent="0">
              <a:buNone/>
            </a:pPr>
            <a:r>
              <a:rPr lang="nl-BE" sz="2400" i="1" dirty="0" smtClean="0"/>
              <a:t>“</a:t>
            </a:r>
            <a:r>
              <a:rPr lang="nl-BE" sz="2400" i="1" dirty="0" smtClean="0"/>
              <a:t>Kan </a:t>
            </a:r>
            <a:r>
              <a:rPr lang="nl-BE" sz="2400" i="1" dirty="0"/>
              <a:t>men mijn e-mails lezen?</a:t>
            </a:r>
          </a:p>
          <a:p>
            <a:pPr marL="0" indent="0">
              <a:buNone/>
            </a:pPr>
            <a:r>
              <a:rPr lang="nl-BE" sz="2400" i="1" dirty="0"/>
              <a:t>Neen, dat kan niet, het lezen van een e-mail valt onder het briefgeheim. Enkel het gerecht kan hierom verzoeken en deze vragen worden ingewilligd. Wat wel kan en ook gebeurt is een controle op het </a:t>
            </a:r>
            <a:r>
              <a:rPr lang="nl-BE" sz="2400" i="1" dirty="0" smtClean="0"/>
              <a:t>e-mailverkeer</a:t>
            </a:r>
            <a:r>
              <a:rPr lang="nl-BE" sz="2400" i="1" dirty="0"/>
              <a:t>. Wie heeft jou e-mails gestuurd en naar wie heb jij e-mails </a:t>
            </a:r>
            <a:r>
              <a:rPr lang="nl-BE" sz="2400" i="1" dirty="0" smtClean="0"/>
              <a:t>gestuurd? </a:t>
            </a:r>
            <a:r>
              <a:rPr lang="nl-BE" sz="2400" i="1" dirty="0"/>
              <a:t>Ook dit gebeurt niet systematisch, maar enkel bij vermoeden van misbruik of fraude</a:t>
            </a:r>
            <a:r>
              <a:rPr lang="nl-BE" sz="2400" i="1" dirty="0" smtClean="0"/>
              <a:t>.”</a:t>
            </a:r>
            <a:endParaRPr lang="nl-BE" sz="2400" i="1" dirty="0"/>
          </a:p>
          <a:p>
            <a:pPr marL="0" indent="0">
              <a:buNone/>
            </a:pPr>
            <a:endParaRPr lang="nl-BE" sz="2400" dirty="0" smtClean="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Controle mailverkeer en laptopgebruik: meer weten</a:t>
            </a:r>
            <a:endParaRPr lang="nl-BE" sz="3200" dirty="0">
              <a:solidFill>
                <a:schemeClr val="tx1"/>
              </a:solidFill>
            </a:endParaRPr>
          </a:p>
        </p:txBody>
      </p:sp>
    </p:spTree>
    <p:extLst>
      <p:ext uri="{BB962C8B-B14F-4D97-AF65-F5344CB8AC3E}">
        <p14:creationId xmlns:p14="http://schemas.microsoft.com/office/powerpoint/2010/main" val="516710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De </a:t>
            </a:r>
            <a:r>
              <a:rPr lang="nl-BE" sz="2400" b="1" dirty="0" smtClean="0"/>
              <a:t>rechtspositieregeling</a:t>
            </a:r>
            <a:r>
              <a:rPr lang="nl-BE" sz="2400" dirty="0" smtClean="0"/>
              <a:t> van de stad en het OCMW stelt:</a:t>
            </a:r>
          </a:p>
          <a:p>
            <a:pPr marL="0" indent="0">
              <a:buNone/>
            </a:pPr>
            <a:r>
              <a:rPr lang="nl-BE" sz="2400" b="1" i="1" dirty="0" smtClean="0"/>
              <a:t>“</a:t>
            </a:r>
            <a:r>
              <a:rPr lang="nl-BE" sz="2400" b="1" i="1" dirty="0" smtClean="0"/>
              <a:t>Titel </a:t>
            </a:r>
            <a:r>
              <a:rPr lang="nl-BE" sz="2400" b="1" i="1" dirty="0"/>
              <a:t>1.6 Toegang tot bestanden </a:t>
            </a:r>
            <a:endParaRPr lang="nl-BE" sz="2400" i="1" dirty="0"/>
          </a:p>
          <a:p>
            <a:pPr marL="0" indent="0">
              <a:buNone/>
            </a:pPr>
            <a:r>
              <a:rPr lang="nl-BE" sz="2400" i="1" dirty="0"/>
              <a:t>De stadssecretaris kan bij een ernstig vermoeden van een tuchtrechtelijk of strafrechtelijk feit aan een personeelslid met onderzoeksbevoegdheid de toelating verschaffen tot alle nodige </a:t>
            </a:r>
            <a:r>
              <a:rPr lang="nl-BE" sz="2400" i="1" dirty="0" smtClean="0"/>
              <a:t>informatie </a:t>
            </a:r>
            <a:r>
              <a:rPr lang="nl-BE" sz="2400" i="1" dirty="0"/>
              <a:t>die wordt bewaard op of in telematicamiddelen of andere informatiedragers die de eigendom zijn van de stad en ter beschikking gesteld worden aan het personeel</a:t>
            </a:r>
            <a:r>
              <a:rPr lang="nl-BE" sz="2400" i="1" dirty="0" smtClean="0"/>
              <a:t>.”</a:t>
            </a:r>
            <a:endParaRPr lang="nl-BE" sz="2400" i="1" dirty="0"/>
          </a:p>
          <a:p>
            <a:pPr marL="0" indent="0">
              <a:buNone/>
            </a:pPr>
            <a:endParaRPr lang="nl-BE" sz="2400" dirty="0" smtClean="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Controle mailverkeer en laptopgebruik: meer weten</a:t>
            </a:r>
            <a:endParaRPr lang="nl-BE" sz="3200" dirty="0">
              <a:solidFill>
                <a:schemeClr val="tx1"/>
              </a:solidFill>
            </a:endParaRPr>
          </a:p>
        </p:txBody>
      </p:sp>
    </p:spTree>
    <p:extLst>
      <p:ext uri="{BB962C8B-B14F-4D97-AF65-F5344CB8AC3E}">
        <p14:creationId xmlns:p14="http://schemas.microsoft.com/office/powerpoint/2010/main" val="19171190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Om personeelsleden bewust te maken van het feit dat controle in bepaalde omstandigheden kan, verschijnt  bij het </a:t>
            </a:r>
            <a:r>
              <a:rPr lang="nl-BE" sz="2400" b="1" dirty="0" smtClean="0"/>
              <a:t>opstarten van computers </a:t>
            </a:r>
            <a:r>
              <a:rPr lang="nl-BE" sz="2400" dirty="0" smtClean="0"/>
              <a:t>telkens als beginscherm de volgende </a:t>
            </a:r>
            <a:r>
              <a:rPr lang="nl-BE" sz="2400" b="1" dirty="0" smtClean="0"/>
              <a:t>boodschap</a:t>
            </a:r>
            <a:r>
              <a:rPr lang="nl-BE" sz="2400" dirty="0" smtClean="0"/>
              <a:t>:</a:t>
            </a:r>
          </a:p>
          <a:p>
            <a:pPr marL="0" indent="0">
              <a:buNone/>
            </a:pPr>
            <a:endParaRPr lang="nl-BE" sz="2400" dirty="0" smtClean="0"/>
          </a:p>
          <a:p>
            <a:pPr marL="0" indent="0">
              <a:buNone/>
            </a:pPr>
            <a:r>
              <a:rPr lang="nl-BE" sz="2400" dirty="0" smtClean="0"/>
              <a:t>“</a:t>
            </a:r>
            <a:r>
              <a:rPr lang="nl-BE" sz="2400" i="1" dirty="0" smtClean="0"/>
              <a:t>Het gebruik van deze pc wordt geregeld in de gedragscode telematica. Het management behoudt zich het recht voor om, op basis van ernstige overwegingen, de inhoud van deze pc te controleren.”</a:t>
            </a:r>
            <a:endParaRPr lang="nl-BE" sz="2400" dirty="0" smtClean="0"/>
          </a:p>
          <a:p>
            <a:pPr marL="0" indent="0">
              <a:buNone/>
            </a:pPr>
            <a:endParaRPr lang="nl-BE" sz="2400" dirty="0" smtClean="0"/>
          </a:p>
          <a:p>
            <a:pPr marL="0" indent="0">
              <a:buNone/>
            </a:pPr>
            <a:endParaRPr lang="nl-BE" sz="1800" i="1" dirty="0" smtClean="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Controle mailverkeer en laptopgebruik: meer weten</a:t>
            </a:r>
            <a:endParaRPr lang="nl-BE" sz="3200" dirty="0">
              <a:solidFill>
                <a:schemeClr val="tx1"/>
              </a:solidFill>
            </a:endParaRPr>
          </a:p>
        </p:txBody>
      </p:sp>
    </p:spTree>
    <p:extLst>
      <p:ext uri="{BB962C8B-B14F-4D97-AF65-F5344CB8AC3E}">
        <p14:creationId xmlns:p14="http://schemas.microsoft.com/office/powerpoint/2010/main" val="129796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1800" dirty="0" smtClean="0"/>
              <a:t>Track &amp; </a:t>
            </a:r>
            <a:r>
              <a:rPr lang="nl-BE" sz="1800" dirty="0" err="1" smtClean="0"/>
              <a:t>Trace</a:t>
            </a:r>
            <a:r>
              <a:rPr lang="nl-BE" sz="1800" dirty="0" smtClean="0"/>
              <a:t> </a:t>
            </a:r>
            <a:r>
              <a:rPr lang="nl-BE" sz="1800" dirty="0"/>
              <a:t>is een voertuigvolgsysteem dat data levert over het gebruik van een voertuig dat ingezet wordt in een bepaald proces, onrechtstreeks bevat </a:t>
            </a:r>
            <a:r>
              <a:rPr lang="nl-BE" sz="1800" dirty="0" smtClean="0"/>
              <a:t>dit systeem ook </a:t>
            </a:r>
            <a:r>
              <a:rPr lang="nl-BE" sz="1800" dirty="0"/>
              <a:t>data over </a:t>
            </a:r>
            <a:r>
              <a:rPr lang="nl-BE" sz="1800" dirty="0" smtClean="0"/>
              <a:t>de medewerker </a:t>
            </a:r>
            <a:r>
              <a:rPr lang="nl-BE" sz="1800" dirty="0"/>
              <a:t>(bijvoorbeeld hoe snel een medewerker met een voertuig rijdt, hoe lang een voertuig stilstaat en op welke plek)</a:t>
            </a:r>
          </a:p>
          <a:p>
            <a:pPr marL="0" indent="0">
              <a:buNone/>
            </a:pPr>
            <a:endParaRPr lang="nl-BE" sz="2400" dirty="0"/>
          </a:p>
          <a:p>
            <a:pPr marL="0" indent="0">
              <a:buNone/>
            </a:pPr>
            <a:r>
              <a:rPr lang="nl-BE" sz="2400" dirty="0"/>
              <a:t>“Als leidinggevende merk je op uit de track &amp; </a:t>
            </a:r>
            <a:r>
              <a:rPr lang="nl-BE" sz="2400" dirty="0" err="1"/>
              <a:t>trace</a:t>
            </a:r>
            <a:r>
              <a:rPr lang="nl-BE" sz="2400" dirty="0"/>
              <a:t>-gegevens dat een medewerker systematisch te snel rijdt met een stadsvoertuig. Wat doe je?”</a:t>
            </a:r>
          </a:p>
          <a:p>
            <a:pPr marL="0" indent="0">
              <a:buNone/>
            </a:pPr>
            <a:endParaRPr lang="nl-BE" sz="2400" dirty="0"/>
          </a:p>
          <a:p>
            <a:pPr marL="0" indent="0">
              <a:buNone/>
            </a:pPr>
            <a:endParaRPr lang="nl-BE" sz="2400" dirty="0" smtClean="0"/>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Track &amp; </a:t>
            </a:r>
            <a:r>
              <a:rPr lang="nl-BE" sz="3200" dirty="0" err="1" smtClean="0">
                <a:solidFill>
                  <a:schemeClr val="tx1"/>
                </a:solidFill>
              </a:rPr>
              <a:t>trace</a:t>
            </a:r>
            <a:r>
              <a:rPr lang="nl-BE" sz="3200" dirty="0" smtClean="0">
                <a:solidFill>
                  <a:schemeClr val="tx1"/>
                </a:solidFill>
              </a:rPr>
              <a:t>: vraag</a:t>
            </a:r>
            <a:endParaRPr lang="nl-BE" sz="3200" dirty="0">
              <a:solidFill>
                <a:schemeClr val="tx1"/>
              </a:solidFill>
            </a:endParaRPr>
          </a:p>
        </p:txBody>
      </p:sp>
    </p:spTree>
    <p:extLst>
      <p:ext uri="{BB962C8B-B14F-4D97-AF65-F5344CB8AC3E}">
        <p14:creationId xmlns:p14="http://schemas.microsoft.com/office/powerpoint/2010/main" val="3000762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Je spreekt de medewerker er onmiddellijk op aan, het imago van de stad wordt hierdoor geschaad en de medewerker brengt andere weggebruikers in gevaar</a:t>
            </a:r>
          </a:p>
          <a:p>
            <a:pPr marL="457200" indent="-457200">
              <a:buFont typeface="+mj-lt"/>
              <a:buAutoNum type="alphaUcPeriod"/>
            </a:pPr>
            <a:r>
              <a:rPr lang="nl-BE" sz="2400" dirty="0" smtClean="0"/>
              <a:t>Je doet niets want persoonlijke informatie mag niet  gebruikt worden</a:t>
            </a:r>
            <a:endParaRPr lang="nl-BE" sz="2400" dirty="0"/>
          </a:p>
          <a:p>
            <a:pPr marL="457200" indent="-457200">
              <a:buFont typeface="+mj-lt"/>
              <a:buAutoNum type="alphaUcPeriod"/>
            </a:pPr>
            <a:r>
              <a:rPr lang="nl-BE" sz="2400" dirty="0" smtClean="0"/>
              <a:t>Je gaat na of je in dit geval toch geen persoonsgegevens mag gebruiken want het imago van de stad en de veiligheid van andere weggebruikers staan op het spel</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Track &amp; </a:t>
            </a:r>
            <a:r>
              <a:rPr lang="nl-BE" sz="3200" dirty="0" err="1" smtClean="0">
                <a:solidFill>
                  <a:schemeClr val="tx1"/>
                </a:solidFill>
              </a:rPr>
              <a:t>trace</a:t>
            </a:r>
            <a:r>
              <a:rPr lang="nl-BE" sz="3200" dirty="0" smtClean="0">
                <a:solidFill>
                  <a:schemeClr val="tx1"/>
                </a:solidFill>
              </a:rPr>
              <a:t>: keuze</a:t>
            </a:r>
            <a:endParaRPr lang="nl-BE" sz="3200" dirty="0">
              <a:solidFill>
                <a:schemeClr val="tx1"/>
              </a:solidFill>
            </a:endParaRPr>
          </a:p>
        </p:txBody>
      </p:sp>
    </p:spTree>
    <p:extLst>
      <p:ext uri="{BB962C8B-B14F-4D97-AF65-F5344CB8AC3E}">
        <p14:creationId xmlns:p14="http://schemas.microsoft.com/office/powerpoint/2010/main" val="248028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Dit zou je eerste reflex kunnen zijn maar je zou de privacy van je medewerker kunnen schenden</a:t>
            </a:r>
          </a:p>
          <a:p>
            <a:pPr marL="457200" indent="-457200">
              <a:buFont typeface="+mj-lt"/>
              <a:buAutoNum type="alphaUcPeriod"/>
            </a:pPr>
            <a:r>
              <a:rPr lang="nl-BE" sz="2400" dirty="0" smtClean="0"/>
              <a:t>Privacy is zeker belangrijk maar in bepaalde omstandigheden mag je de persoonsgegevens toch gebruiken</a:t>
            </a:r>
            <a:endParaRPr lang="nl-BE" sz="2400" dirty="0"/>
          </a:p>
          <a:p>
            <a:pPr marL="457200" indent="-457200">
              <a:buFont typeface="+mj-lt"/>
              <a:buAutoNum type="alphaUcPeriod"/>
            </a:pPr>
            <a:r>
              <a:rPr lang="nl-BE" sz="2400" dirty="0" smtClean="0"/>
              <a:t>Dit kan als alle voorwaarden vervuld zijn en er goed over gecommuniceerd werd naar medewerkers en vakbonden bij de ingebruikname van het systeem, wat niet het geval is (zie ‘meer weten’). </a:t>
            </a:r>
          </a:p>
          <a:p>
            <a:pPr marL="0" indent="0">
              <a:buNone/>
            </a:pPr>
            <a:r>
              <a:rPr lang="nl-BE" sz="2400" dirty="0" smtClean="0"/>
              <a:t>DUS:	geen enkel antwoord lijkt te kunnen, doe je dan niets 	intussen? </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Track &amp; </a:t>
            </a:r>
            <a:r>
              <a:rPr lang="nl-BE" sz="3200" dirty="0" err="1" smtClean="0">
                <a:solidFill>
                  <a:schemeClr val="tx1"/>
                </a:solidFill>
              </a:rPr>
              <a:t>trace</a:t>
            </a:r>
            <a:r>
              <a:rPr lang="nl-BE" sz="3200" dirty="0" smtClean="0">
                <a:solidFill>
                  <a:schemeClr val="tx1"/>
                </a:solidFill>
              </a:rPr>
              <a:t>: antwoord</a:t>
            </a:r>
            <a:endParaRPr lang="nl-BE" sz="3200" dirty="0">
              <a:solidFill>
                <a:schemeClr val="tx1"/>
              </a:solidFill>
            </a:endParaRPr>
          </a:p>
        </p:txBody>
      </p:sp>
    </p:spTree>
    <p:extLst>
      <p:ext uri="{BB962C8B-B14F-4D97-AF65-F5344CB8AC3E}">
        <p14:creationId xmlns:p14="http://schemas.microsoft.com/office/powerpoint/2010/main" val="78910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Het </a:t>
            </a:r>
            <a:r>
              <a:rPr lang="nl-BE" sz="2400" b="1" dirty="0" smtClean="0"/>
              <a:t>arbeidsreglement</a:t>
            </a:r>
            <a:r>
              <a:rPr lang="nl-BE" sz="2400" dirty="0" smtClean="0"/>
              <a:t> van de stad en het OCMW stelt:</a:t>
            </a:r>
          </a:p>
          <a:p>
            <a:pPr marL="0" indent="0">
              <a:buNone/>
            </a:pPr>
            <a:endParaRPr lang="nl-BE" sz="2000" i="1" dirty="0" smtClean="0"/>
          </a:p>
          <a:p>
            <a:pPr marL="0" indent="0">
              <a:buNone/>
            </a:pPr>
            <a:r>
              <a:rPr lang="nl-BE" sz="2000" i="1" dirty="0" smtClean="0"/>
              <a:t>“Personeelsleden </a:t>
            </a:r>
            <a:r>
              <a:rPr lang="nl-BE" sz="2000" i="1" dirty="0"/>
              <a:t>die een bedrijfsvoertuig of een tablet ter beschikking hebben gekregen, vallen onder het toepassingsgebied van het reglement op de </a:t>
            </a:r>
            <a:r>
              <a:rPr lang="nl-BE" sz="2000" i="1" dirty="0" err="1"/>
              <a:t>geolocatie</a:t>
            </a:r>
            <a:r>
              <a:rPr lang="nl-BE" sz="2000" i="1" dirty="0"/>
              <a:t>. Dit reglement wordt opgemaakt door het college</a:t>
            </a:r>
            <a:r>
              <a:rPr lang="nl-BE" sz="2000" i="1" dirty="0" smtClean="0"/>
              <a:t>. </a:t>
            </a:r>
            <a:r>
              <a:rPr lang="nl-BE" sz="2000" i="1" dirty="0"/>
              <a:t>De privacywetgeving is van toepassing en de registratie, de controle en het bijhouden van de verplaatsingsgegevens via ‘track-</a:t>
            </a:r>
            <a:r>
              <a:rPr lang="nl-BE" sz="2000" i="1" dirty="0" err="1"/>
              <a:t>and</a:t>
            </a:r>
            <a:r>
              <a:rPr lang="nl-BE" sz="2000" i="1" dirty="0"/>
              <a:t>-</a:t>
            </a:r>
            <a:r>
              <a:rPr lang="nl-BE" sz="2000" i="1" dirty="0" err="1"/>
              <a:t>trace</a:t>
            </a:r>
            <a:r>
              <a:rPr lang="nl-BE" sz="2000" i="1" dirty="0"/>
              <a:t>’ is enkel toegelaten voor zover voldaan is aan de principes van finaliteit, proportionaliteit en transparantie</a:t>
            </a:r>
            <a:r>
              <a:rPr lang="nl-BE" sz="2000" i="1" dirty="0" smtClean="0"/>
              <a:t>.”</a:t>
            </a:r>
            <a:endParaRPr lang="nl-BE" sz="2000" i="1" dirty="0"/>
          </a:p>
          <a:p>
            <a:pPr marL="0" indent="0">
              <a:buNone/>
            </a:pPr>
            <a:endParaRPr lang="nl-BE" sz="2400" dirty="0" smtClean="0"/>
          </a:p>
          <a:p>
            <a:pPr marL="0" indent="0">
              <a:buNone/>
            </a:pPr>
            <a:r>
              <a:rPr lang="nl-BE" sz="2400" dirty="0" smtClean="0"/>
              <a:t>Het </a:t>
            </a:r>
            <a:r>
              <a:rPr lang="nl-BE" sz="2400" b="1" dirty="0" smtClean="0"/>
              <a:t>reglement op de </a:t>
            </a:r>
            <a:r>
              <a:rPr lang="nl-BE" sz="2400" b="1" dirty="0" err="1" smtClean="0"/>
              <a:t>geolocatie</a:t>
            </a:r>
            <a:r>
              <a:rPr lang="nl-BE" sz="2400" b="1" dirty="0" smtClean="0"/>
              <a:t> </a:t>
            </a:r>
            <a:r>
              <a:rPr lang="nl-BE" sz="2400" dirty="0" smtClean="0"/>
              <a:t>wordt binnenkort voorgelegd aan het college.</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Track &amp; </a:t>
            </a:r>
            <a:r>
              <a:rPr lang="nl-BE" sz="3200" dirty="0" err="1" smtClean="0">
                <a:solidFill>
                  <a:schemeClr val="tx1"/>
                </a:solidFill>
              </a:rPr>
              <a:t>trace</a:t>
            </a:r>
            <a:r>
              <a:rPr lang="nl-BE" sz="3200" dirty="0" smtClean="0">
                <a:solidFill>
                  <a:schemeClr val="tx1"/>
                </a:solidFill>
              </a:rPr>
              <a:t>: meer weten</a:t>
            </a:r>
            <a:endParaRPr lang="nl-BE" sz="3200" dirty="0">
              <a:solidFill>
                <a:schemeClr val="tx1"/>
              </a:solidFill>
            </a:endParaRPr>
          </a:p>
        </p:txBody>
      </p:sp>
    </p:spTree>
    <p:extLst>
      <p:ext uri="{BB962C8B-B14F-4D97-AF65-F5344CB8AC3E}">
        <p14:creationId xmlns:p14="http://schemas.microsoft.com/office/powerpoint/2010/main" val="1487295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0" indent="0">
              <a:buNone/>
            </a:pPr>
            <a:r>
              <a:rPr lang="nl-BE" sz="2400" dirty="0" smtClean="0"/>
              <a:t>“Op de camerabeelden zie je als leidinggevende dat een medewerker tijdens het weekend aanwezig was op het werk terwijl die op dat moment nooit geacht wordt te werken. Wat doe je?”</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werkplek: vraag</a:t>
            </a:r>
            <a:endParaRPr lang="nl-BE" sz="3200" dirty="0">
              <a:solidFill>
                <a:schemeClr val="tx1"/>
              </a:solidFill>
            </a:endParaRPr>
          </a:p>
        </p:txBody>
      </p:sp>
    </p:spTree>
    <p:extLst>
      <p:ext uri="{BB962C8B-B14F-4D97-AF65-F5344CB8AC3E}">
        <p14:creationId xmlns:p14="http://schemas.microsoft.com/office/powerpoint/2010/main" val="48035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Je spreekt de medewerker hierover onmiddellijk aan want je wil weten wat die daar op dat moment kwam doen</a:t>
            </a:r>
          </a:p>
          <a:p>
            <a:pPr marL="457200" indent="-457200">
              <a:buFont typeface="+mj-lt"/>
              <a:buAutoNum type="alphaUcPeriod"/>
            </a:pPr>
            <a:r>
              <a:rPr lang="nl-BE" sz="2400" dirty="0" smtClean="0"/>
              <a:t>Je doet niets want deze informatie mag niet gebruikt worden</a:t>
            </a:r>
            <a:endParaRPr lang="nl-BE" sz="2400" dirty="0"/>
          </a:p>
          <a:p>
            <a:pPr marL="457200" indent="-457200">
              <a:buFont typeface="+mj-lt"/>
              <a:buAutoNum type="alphaUcPeriod"/>
            </a:pPr>
            <a:r>
              <a:rPr lang="nl-BE" sz="2400" dirty="0" smtClean="0"/>
              <a:t>Je gaat na of je in dit geval toch geen persoonsgegevens mag gebruiken</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werkplek: keuze</a:t>
            </a:r>
            <a:endParaRPr lang="nl-BE" sz="3200" dirty="0">
              <a:solidFill>
                <a:schemeClr val="tx1"/>
              </a:solidFill>
            </a:endParaRPr>
          </a:p>
        </p:txBody>
      </p:sp>
    </p:spTree>
    <p:extLst>
      <p:ext uri="{BB962C8B-B14F-4D97-AF65-F5344CB8AC3E}">
        <p14:creationId xmlns:p14="http://schemas.microsoft.com/office/powerpoint/2010/main" val="608165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00200"/>
            <a:ext cx="8229600" cy="4277071"/>
          </a:xfrm>
        </p:spPr>
        <p:txBody>
          <a:bodyPr/>
          <a:lstStyle/>
          <a:p>
            <a:pPr marL="457200" indent="-457200">
              <a:buFont typeface="+mj-lt"/>
              <a:buAutoNum type="alphaUcPeriod"/>
            </a:pPr>
            <a:r>
              <a:rPr lang="nl-BE" sz="2400" dirty="0" smtClean="0"/>
              <a:t>Dit zou je eerste reflex kunnen zijn maar je zou de privacy van je medewerker kunnen schenden</a:t>
            </a:r>
          </a:p>
          <a:p>
            <a:pPr marL="457200" indent="-457200">
              <a:buFont typeface="+mj-lt"/>
              <a:buAutoNum type="alphaUcPeriod"/>
            </a:pPr>
            <a:r>
              <a:rPr lang="nl-BE" sz="2400" dirty="0" smtClean="0"/>
              <a:t>Privacy is zeker belangrijk maar in bepaalde omstandigheden mag je de persoonsgegevens toch gebruiken</a:t>
            </a:r>
            <a:endParaRPr lang="nl-BE" sz="2400" dirty="0"/>
          </a:p>
          <a:p>
            <a:pPr marL="457200" indent="-457200">
              <a:buFont typeface="+mj-lt"/>
              <a:buAutoNum type="alphaUcPeriod"/>
            </a:pPr>
            <a:r>
              <a:rPr lang="nl-BE" sz="2400" dirty="0" smtClean="0"/>
              <a:t>Dit kan als alle voorwaarden vervuld zijn en er goed over gecommuniceerd werd naar medewerkers en vakbonden vooraleer en bij de ingebruikname van het systeem (zie ‘meer weten’). </a:t>
            </a:r>
          </a:p>
        </p:txBody>
      </p:sp>
      <p:sp>
        <p:nvSpPr>
          <p:cNvPr id="3" name="Tijdelijke aanduiding voor tekst 2"/>
          <p:cNvSpPr>
            <a:spLocks noGrp="1"/>
          </p:cNvSpPr>
          <p:nvPr>
            <p:ph type="body" sz="quarter" idx="10"/>
          </p:nvPr>
        </p:nvSpPr>
        <p:spPr>
          <a:xfrm>
            <a:off x="395536" y="332656"/>
            <a:ext cx="8286808" cy="1071548"/>
          </a:xfrm>
          <a:solidFill>
            <a:srgbClr val="FFC000"/>
          </a:solidFill>
        </p:spPr>
        <p:txBody>
          <a:bodyPr anchor="ctr"/>
          <a:lstStyle/>
          <a:p>
            <a:r>
              <a:rPr lang="nl-BE" sz="3200" dirty="0" smtClean="0">
                <a:solidFill>
                  <a:schemeClr val="tx1"/>
                </a:solidFill>
              </a:rPr>
              <a:t>Camera’s op werkplek: antwoord</a:t>
            </a:r>
            <a:endParaRPr lang="nl-BE" sz="3200" dirty="0">
              <a:solidFill>
                <a:schemeClr val="tx1"/>
              </a:solidFill>
            </a:endParaRPr>
          </a:p>
        </p:txBody>
      </p:sp>
    </p:spTree>
    <p:extLst>
      <p:ext uri="{BB962C8B-B14F-4D97-AF65-F5344CB8AC3E}">
        <p14:creationId xmlns:p14="http://schemas.microsoft.com/office/powerpoint/2010/main" val="1211325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 S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sjabloon SA</Template>
  <TotalTime>1637</TotalTime>
  <Words>1704</Words>
  <Application>Microsoft Office PowerPoint</Application>
  <PresentationFormat>Diavoorstelling (4:3)</PresentationFormat>
  <Paragraphs>131</Paragraphs>
  <Slides>23</Slides>
  <Notes>22</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sjabloon SA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Digipolis Antwerpen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SA63855</dc:creator>
  <cp:lastModifiedBy>PS30139</cp:lastModifiedBy>
  <cp:revision>89</cp:revision>
  <cp:lastPrinted>2014-11-14T16:30:23Z</cp:lastPrinted>
  <dcterms:created xsi:type="dcterms:W3CDTF">2013-01-21T13:20:38Z</dcterms:created>
  <dcterms:modified xsi:type="dcterms:W3CDTF">2014-11-19T10:05:39Z</dcterms:modified>
</cp:coreProperties>
</file>